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108" d="100"/>
          <a:sy n="108" d="100"/>
        </p:scale>
        <p:origin x="654" y="108"/>
      </p:cViewPr>
      <p:guideLst/>
    </p:cSldViewPr>
  </p:slideViewPr>
  <p:notesTextViewPr>
    <p:cViewPr>
      <p:scale>
        <a:sx n="1" d="1"/>
        <a:sy n="1" d="1"/>
      </p:scale>
      <p:origin x="0" y="-18"/>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1D89AC-470C-4FF8-93A8-55AEE83666E6}" type="datetimeFigureOut">
              <a:rPr lang="zh-TW" altLang="en-US" smtClean="0"/>
              <a:t>2020/8/19</a:t>
            </a:fld>
            <a:endParaRPr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CD1FCD-C305-426F-A64D-EAFC3A7C12EA}" type="slidenum">
              <a:rPr lang="zh-TW" altLang="en-US" smtClean="0"/>
              <a:t>‹#›</a:t>
            </a:fld>
            <a:endParaRPr lang="zh-TW" altLang="en-US"/>
          </a:p>
        </p:txBody>
      </p:sp>
    </p:spTree>
    <p:extLst>
      <p:ext uri="{BB962C8B-B14F-4D97-AF65-F5344CB8AC3E}">
        <p14:creationId xmlns:p14="http://schemas.microsoft.com/office/powerpoint/2010/main" val="20850213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8" Type="http://schemas.openxmlformats.org/officeDocument/2006/relationships/hyperlink" Target="https://wiki.mbalib.com/zh-tw/%E8%A1%8C%E4%B8%BA%E6%8E%A7%E5%88%B6" TargetMode="External"/><Relationship Id="rId3" Type="http://schemas.openxmlformats.org/officeDocument/2006/relationships/hyperlink" Target="https://wiki.mbalib.com/zh-tw/%E7%9F%A5%E8%A7%89" TargetMode="External"/><Relationship Id="rId7" Type="http://schemas.openxmlformats.org/officeDocument/2006/relationships/hyperlink" Target="https://wiki.mbalib.com/zh-tw/%E4%BF%A1%E5%BF%B5" TargetMode="External"/><Relationship Id="rId2" Type="http://schemas.openxmlformats.org/officeDocument/2006/relationships/slide" Target="../slides/slide3.xml"/><Relationship Id="rId1" Type="http://schemas.openxmlformats.org/officeDocument/2006/relationships/notesMaster" Target="../notesMasters/notesMaster1.xml"/><Relationship Id="rId6" Type="http://schemas.openxmlformats.org/officeDocument/2006/relationships/hyperlink" Target="https://wiki.mbalib.com/zh-tw/%E9%87%8D%E8%A6%81%E4%BB%96%E4%BA%BA" TargetMode="External"/><Relationship Id="rId5" Type="http://schemas.openxmlformats.org/officeDocument/2006/relationships/hyperlink" Target="https://wiki.mbalib.com/zh-tw/%E6%80%81%E5%BA%A6" TargetMode="External"/><Relationship Id="rId4" Type="http://schemas.openxmlformats.org/officeDocument/2006/relationships/hyperlink" Target="https://wiki.mbalib.com/zh-tw/%E5%8F%98%E9%87%8F"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libdb.yuntech.edu.tw:3700/science/article/pii/S0965856415300586#t0010"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0" i="0" kern="1200" dirty="0">
                <a:solidFill>
                  <a:schemeClr val="tx1"/>
                </a:solidFill>
                <a:effectLst/>
                <a:latin typeface="+mn-lt"/>
                <a:ea typeface="+mn-ea"/>
                <a:cs typeface="+mn-cs"/>
              </a:rPr>
              <a:t>但很少有研究研究心理因素，而是採用理論決策框架來了解人們決策的複雜性</a:t>
            </a:r>
            <a:endParaRPr lang="en-US" altLang="zh-TW" sz="1200" b="0" i="0" kern="1200" dirty="0">
              <a:solidFill>
                <a:schemeClr val="tx1"/>
              </a:solidFill>
              <a:effectLst/>
              <a:latin typeface="+mn-lt"/>
              <a:ea typeface="+mn-ea"/>
              <a:cs typeface="+mn-cs"/>
            </a:endParaRPr>
          </a:p>
          <a:p>
            <a:r>
              <a:rPr lang="en-US" altLang="zh-TW" sz="1200" b="0" i="0" kern="1200" dirty="0">
                <a:solidFill>
                  <a:schemeClr val="tx1"/>
                </a:solidFill>
                <a:effectLst/>
                <a:latin typeface="+mn-lt"/>
                <a:ea typeface="+mn-ea"/>
                <a:cs typeface="+mn-cs"/>
              </a:rPr>
              <a:t>(1)</a:t>
            </a:r>
            <a:r>
              <a:rPr lang="zh-TW" altLang="en-US" sz="1200" b="0" i="0" kern="1200" dirty="0">
                <a:solidFill>
                  <a:schemeClr val="tx1"/>
                </a:solidFill>
                <a:effectLst/>
                <a:latin typeface="+mn-lt"/>
                <a:ea typeface="+mn-ea"/>
                <a:cs typeface="+mn-cs"/>
              </a:rPr>
              <a:t>非個人意志完全控制的行為不僅受行為意向的影響，還受執行行為的個人能力、機會以及資源等實際控制條件的制約，在實際控制條件充分的情況下，行為意向直接決定行為；</a:t>
            </a:r>
          </a:p>
          <a:p>
            <a:r>
              <a:rPr lang="zh-TW" altLang="en-US" sz="1200" b="0" i="0" kern="1200" dirty="0">
                <a:solidFill>
                  <a:schemeClr val="tx1"/>
                </a:solidFill>
                <a:effectLst/>
                <a:latin typeface="+mn-lt"/>
                <a:ea typeface="+mn-ea"/>
                <a:cs typeface="+mn-cs"/>
              </a:rPr>
              <a:t>　　</a:t>
            </a:r>
            <a:r>
              <a:rPr lang="en-US" altLang="zh-TW" sz="1200" b="0" i="0" kern="1200" dirty="0">
                <a:solidFill>
                  <a:schemeClr val="tx1"/>
                </a:solidFill>
                <a:effectLst/>
                <a:latin typeface="+mn-lt"/>
                <a:ea typeface="+mn-ea"/>
                <a:cs typeface="+mn-cs"/>
              </a:rPr>
              <a:t>(2)</a:t>
            </a:r>
            <a:r>
              <a:rPr lang="zh-TW" altLang="en-US" sz="1200" b="0" i="0" kern="1200" dirty="0">
                <a:solidFill>
                  <a:schemeClr val="tx1"/>
                </a:solidFill>
                <a:effectLst/>
                <a:latin typeface="+mn-lt"/>
                <a:ea typeface="+mn-ea"/>
                <a:cs typeface="+mn-cs"/>
              </a:rPr>
              <a:t>準確的</a:t>
            </a:r>
            <a:r>
              <a:rPr lang="zh-TW" altLang="en-US" sz="1200" b="0" i="0" u="none" strike="noStrike" kern="1200" dirty="0">
                <a:solidFill>
                  <a:schemeClr val="tx1"/>
                </a:solidFill>
                <a:effectLst/>
                <a:latin typeface="+mn-lt"/>
                <a:ea typeface="+mn-ea"/>
                <a:cs typeface="+mn-cs"/>
                <a:hlinkClick r:id="rId3" tooltip="知觉"/>
              </a:rPr>
              <a:t>知覺</a:t>
            </a:r>
            <a:r>
              <a:rPr lang="zh-TW" altLang="en-US" sz="1200" b="0" i="0" kern="1200" dirty="0">
                <a:solidFill>
                  <a:schemeClr val="tx1"/>
                </a:solidFill>
                <a:effectLst/>
                <a:latin typeface="+mn-lt"/>
                <a:ea typeface="+mn-ea"/>
                <a:cs typeface="+mn-cs"/>
              </a:rPr>
              <a:t>行為控制反映了實際控制條件的狀況，因此它可作為實際控制條件的替代測量指標，直接預測行為發生的可能性</a:t>
            </a:r>
            <a:r>
              <a:rPr lang="en-US" altLang="zh-TW" sz="1200" b="0" i="0" kern="1200" dirty="0">
                <a:solidFill>
                  <a:schemeClr val="tx1"/>
                </a:solidFill>
                <a:effectLst/>
                <a:latin typeface="+mn-lt"/>
                <a:ea typeface="+mn-ea"/>
                <a:cs typeface="+mn-cs"/>
              </a:rPr>
              <a:t>(</a:t>
            </a:r>
            <a:r>
              <a:rPr lang="zh-TW" altLang="en-US" sz="1200" b="0" i="0" kern="1200" dirty="0">
                <a:solidFill>
                  <a:schemeClr val="tx1"/>
                </a:solidFill>
                <a:effectLst/>
                <a:latin typeface="+mn-lt"/>
                <a:ea typeface="+mn-ea"/>
                <a:cs typeface="+mn-cs"/>
              </a:rPr>
              <a:t>如下圖虛線所示</a:t>
            </a:r>
            <a:r>
              <a:rPr lang="en-US" altLang="zh-TW" sz="1200" b="0" i="0" kern="1200" dirty="0">
                <a:solidFill>
                  <a:schemeClr val="tx1"/>
                </a:solidFill>
                <a:effectLst/>
                <a:latin typeface="+mn-lt"/>
                <a:ea typeface="+mn-ea"/>
                <a:cs typeface="+mn-cs"/>
              </a:rPr>
              <a:t>)</a:t>
            </a:r>
            <a:r>
              <a:rPr lang="zh-TW" altLang="en-US" sz="1200" b="0" i="0" kern="1200" dirty="0">
                <a:solidFill>
                  <a:schemeClr val="tx1"/>
                </a:solidFill>
                <a:effectLst/>
                <a:latin typeface="+mn-lt"/>
                <a:ea typeface="+mn-ea"/>
                <a:cs typeface="+mn-cs"/>
              </a:rPr>
              <a:t>，預測的準確性依賴於知覺行為控制的真實程度；</a:t>
            </a:r>
          </a:p>
          <a:p>
            <a:r>
              <a:rPr lang="zh-TW" altLang="en-US" sz="1200" b="0" i="0" kern="1200" dirty="0">
                <a:solidFill>
                  <a:schemeClr val="tx1"/>
                </a:solidFill>
                <a:effectLst/>
                <a:latin typeface="+mn-lt"/>
                <a:ea typeface="+mn-ea"/>
                <a:cs typeface="+mn-cs"/>
              </a:rPr>
              <a:t>　　</a:t>
            </a:r>
            <a:r>
              <a:rPr lang="en-US" altLang="zh-TW" sz="1200" b="0" i="0" kern="1200" dirty="0">
                <a:solidFill>
                  <a:schemeClr val="tx1"/>
                </a:solidFill>
                <a:effectLst/>
                <a:latin typeface="+mn-lt"/>
                <a:ea typeface="+mn-ea"/>
                <a:cs typeface="+mn-cs"/>
              </a:rPr>
              <a:t>(3)</a:t>
            </a:r>
            <a:r>
              <a:rPr lang="zh-TW" altLang="en-US" sz="1200" b="0" i="0" kern="1200" dirty="0">
                <a:solidFill>
                  <a:schemeClr val="tx1"/>
                </a:solidFill>
                <a:effectLst/>
                <a:latin typeface="+mn-lt"/>
                <a:ea typeface="+mn-ea"/>
                <a:cs typeface="+mn-cs"/>
              </a:rPr>
              <a:t>行為態度、主觀規範和知覺行為控制是決定行為意向的</a:t>
            </a:r>
            <a:r>
              <a:rPr lang="en-US" altLang="zh-TW" sz="1200" b="0" i="0" kern="1200" dirty="0">
                <a:solidFill>
                  <a:schemeClr val="tx1"/>
                </a:solidFill>
                <a:effectLst/>
                <a:latin typeface="+mn-lt"/>
                <a:ea typeface="+mn-ea"/>
                <a:cs typeface="+mn-cs"/>
              </a:rPr>
              <a:t>3</a:t>
            </a:r>
            <a:r>
              <a:rPr lang="zh-TW" altLang="en-US" sz="1200" b="0" i="0" kern="1200" dirty="0">
                <a:solidFill>
                  <a:schemeClr val="tx1"/>
                </a:solidFill>
                <a:effectLst/>
                <a:latin typeface="+mn-lt"/>
                <a:ea typeface="+mn-ea"/>
                <a:cs typeface="+mn-cs"/>
              </a:rPr>
              <a:t>個主要</a:t>
            </a:r>
            <a:r>
              <a:rPr lang="zh-TW" altLang="en-US" sz="1200" b="0" i="0" u="none" strike="noStrike" kern="1200" dirty="0">
                <a:solidFill>
                  <a:schemeClr val="tx1"/>
                </a:solidFill>
                <a:effectLst/>
                <a:latin typeface="+mn-lt"/>
                <a:ea typeface="+mn-ea"/>
                <a:cs typeface="+mn-cs"/>
                <a:hlinkClick r:id="rId4" tooltip="变量"/>
              </a:rPr>
              <a:t>變數</a:t>
            </a:r>
            <a:r>
              <a:rPr lang="zh-TW" altLang="en-US" sz="1200" b="0" i="0" kern="1200" dirty="0">
                <a:solidFill>
                  <a:schemeClr val="tx1"/>
                </a:solidFill>
                <a:effectLst/>
                <a:latin typeface="+mn-lt"/>
                <a:ea typeface="+mn-ea"/>
                <a:cs typeface="+mn-cs"/>
              </a:rPr>
              <a:t>，</a:t>
            </a:r>
            <a:r>
              <a:rPr lang="zh-TW" altLang="en-US" sz="1200" b="0" i="0" u="none" strike="noStrike" kern="1200" dirty="0">
                <a:solidFill>
                  <a:schemeClr val="tx1"/>
                </a:solidFill>
                <a:effectLst/>
                <a:latin typeface="+mn-lt"/>
                <a:ea typeface="+mn-ea"/>
                <a:cs typeface="+mn-cs"/>
                <a:hlinkClick r:id="rId5" tooltip="态度"/>
              </a:rPr>
              <a:t>態度</a:t>
            </a:r>
            <a:r>
              <a:rPr lang="zh-TW" altLang="en-US" sz="1200" b="0" i="0" kern="1200" dirty="0">
                <a:solidFill>
                  <a:schemeClr val="tx1"/>
                </a:solidFill>
                <a:effectLst/>
                <a:latin typeface="+mn-lt"/>
                <a:ea typeface="+mn-ea"/>
                <a:cs typeface="+mn-cs"/>
              </a:rPr>
              <a:t>越積極、</a:t>
            </a:r>
            <a:r>
              <a:rPr lang="zh-TW" altLang="en-US" sz="1200" b="0" i="0" u="none" strike="noStrike" kern="1200" dirty="0">
                <a:solidFill>
                  <a:schemeClr val="tx1"/>
                </a:solidFill>
                <a:effectLst/>
                <a:latin typeface="+mn-lt"/>
                <a:ea typeface="+mn-ea"/>
                <a:cs typeface="+mn-cs"/>
                <a:hlinkClick r:id="rId6" tooltip="重要他人"/>
              </a:rPr>
              <a:t>重要他人</a:t>
            </a:r>
            <a:r>
              <a:rPr lang="zh-TW" altLang="en-US" sz="1200" b="0" i="0" kern="1200" dirty="0">
                <a:solidFill>
                  <a:schemeClr val="tx1"/>
                </a:solidFill>
                <a:effectLst/>
                <a:latin typeface="+mn-lt"/>
                <a:ea typeface="+mn-ea"/>
                <a:cs typeface="+mn-cs"/>
              </a:rPr>
              <a:t>支持越大、知覺行為控制越強，行為意向就越大，反之就越小；</a:t>
            </a:r>
          </a:p>
          <a:p>
            <a:r>
              <a:rPr lang="zh-TW" altLang="en-US" sz="1200" b="0" i="0" kern="1200" dirty="0">
                <a:solidFill>
                  <a:schemeClr val="tx1"/>
                </a:solidFill>
                <a:effectLst/>
                <a:latin typeface="+mn-lt"/>
                <a:ea typeface="+mn-ea"/>
                <a:cs typeface="+mn-cs"/>
              </a:rPr>
              <a:t>　　</a:t>
            </a:r>
            <a:r>
              <a:rPr lang="en-US" altLang="zh-TW" sz="1200" b="0" i="0" kern="1200" dirty="0">
                <a:solidFill>
                  <a:schemeClr val="tx1"/>
                </a:solidFill>
                <a:effectLst/>
                <a:latin typeface="+mn-lt"/>
                <a:ea typeface="+mn-ea"/>
                <a:cs typeface="+mn-cs"/>
              </a:rPr>
              <a:t>(4)</a:t>
            </a:r>
            <a:r>
              <a:rPr lang="zh-TW" altLang="en-US" sz="1200" b="0" i="0" kern="1200" dirty="0">
                <a:solidFill>
                  <a:schemeClr val="tx1"/>
                </a:solidFill>
                <a:effectLst/>
                <a:latin typeface="+mn-lt"/>
                <a:ea typeface="+mn-ea"/>
                <a:cs typeface="+mn-cs"/>
              </a:rPr>
              <a:t>個體擁有大量有關行為的</a:t>
            </a:r>
            <a:r>
              <a:rPr lang="zh-TW" altLang="en-US" sz="1200" b="0" i="0" u="none" strike="noStrike" kern="1200" dirty="0">
                <a:solidFill>
                  <a:schemeClr val="tx1"/>
                </a:solidFill>
                <a:effectLst/>
                <a:latin typeface="+mn-lt"/>
                <a:ea typeface="+mn-ea"/>
                <a:cs typeface="+mn-cs"/>
                <a:hlinkClick r:id="rId7" tooltip="信念"/>
              </a:rPr>
              <a:t>信念</a:t>
            </a:r>
            <a:r>
              <a:rPr lang="zh-TW" altLang="en-US" sz="1200" b="0" i="0" kern="1200" dirty="0">
                <a:solidFill>
                  <a:schemeClr val="tx1"/>
                </a:solidFill>
                <a:effectLst/>
                <a:latin typeface="+mn-lt"/>
                <a:ea typeface="+mn-ea"/>
                <a:cs typeface="+mn-cs"/>
              </a:rPr>
              <a:t>，但在特定的時間和環境下只有相當少量的行為信念能被獲取，這些可獲取的信念也叫突顯信念，它們是行為態度、主觀規範和知覺行為控制的認知與情緒基礎；</a:t>
            </a:r>
          </a:p>
          <a:p>
            <a:r>
              <a:rPr lang="zh-TW" altLang="en-US" sz="1200" b="0" i="0" kern="1200" dirty="0">
                <a:solidFill>
                  <a:schemeClr val="tx1"/>
                </a:solidFill>
                <a:effectLst/>
                <a:latin typeface="+mn-lt"/>
                <a:ea typeface="+mn-ea"/>
                <a:cs typeface="+mn-cs"/>
              </a:rPr>
              <a:t>　　</a:t>
            </a:r>
            <a:r>
              <a:rPr lang="en-US" altLang="zh-TW" sz="1200" b="0" i="0" kern="1200" dirty="0">
                <a:solidFill>
                  <a:schemeClr val="tx1"/>
                </a:solidFill>
                <a:effectLst/>
                <a:latin typeface="+mn-lt"/>
                <a:ea typeface="+mn-ea"/>
                <a:cs typeface="+mn-cs"/>
              </a:rPr>
              <a:t>(5)</a:t>
            </a:r>
            <a:r>
              <a:rPr lang="zh-TW" altLang="en-US" sz="1200" b="0" i="0" kern="1200" dirty="0">
                <a:solidFill>
                  <a:schemeClr val="tx1"/>
                </a:solidFill>
                <a:effectLst/>
                <a:latin typeface="+mn-lt"/>
                <a:ea typeface="+mn-ea"/>
                <a:cs typeface="+mn-cs"/>
              </a:rPr>
              <a:t>個人以及社會文化等因素</a:t>
            </a:r>
            <a:r>
              <a:rPr lang="en-US" altLang="zh-TW" sz="1200" b="0" i="0" kern="1200" dirty="0">
                <a:solidFill>
                  <a:schemeClr val="tx1"/>
                </a:solidFill>
                <a:effectLst/>
                <a:latin typeface="+mn-lt"/>
                <a:ea typeface="+mn-ea"/>
                <a:cs typeface="+mn-cs"/>
              </a:rPr>
              <a:t>(</a:t>
            </a:r>
            <a:r>
              <a:rPr lang="zh-TW" altLang="en-US" sz="1200" b="0" i="0" kern="1200" dirty="0">
                <a:solidFill>
                  <a:schemeClr val="tx1"/>
                </a:solidFill>
                <a:effectLst/>
                <a:latin typeface="+mn-lt"/>
                <a:ea typeface="+mn-ea"/>
                <a:cs typeface="+mn-cs"/>
              </a:rPr>
              <a:t>如人格、智力、經驗、年齡、性別、文化背景等</a:t>
            </a:r>
            <a:r>
              <a:rPr lang="en-US" altLang="zh-TW" sz="1200" b="0" i="0" kern="1200" dirty="0">
                <a:solidFill>
                  <a:schemeClr val="tx1"/>
                </a:solidFill>
                <a:effectLst/>
                <a:latin typeface="+mn-lt"/>
                <a:ea typeface="+mn-ea"/>
                <a:cs typeface="+mn-cs"/>
              </a:rPr>
              <a:t>)</a:t>
            </a:r>
            <a:r>
              <a:rPr lang="zh-TW" altLang="en-US" sz="1200" b="0" i="0" kern="1200" dirty="0">
                <a:solidFill>
                  <a:schemeClr val="tx1"/>
                </a:solidFill>
                <a:effectLst/>
                <a:latin typeface="+mn-lt"/>
                <a:ea typeface="+mn-ea"/>
                <a:cs typeface="+mn-cs"/>
              </a:rPr>
              <a:t>通過影響行為信念間接影響行為態度、主觀規範和知覺行為控制，並最終影響行為意向和行為：</a:t>
            </a:r>
          </a:p>
          <a:p>
            <a:r>
              <a:rPr lang="zh-TW" altLang="en-US" sz="1200" b="0" i="0" kern="1200" dirty="0">
                <a:solidFill>
                  <a:schemeClr val="tx1"/>
                </a:solidFill>
                <a:effectLst/>
                <a:latin typeface="+mn-lt"/>
                <a:ea typeface="+mn-ea"/>
                <a:cs typeface="+mn-cs"/>
              </a:rPr>
              <a:t>　　</a:t>
            </a:r>
            <a:r>
              <a:rPr lang="en-US" altLang="zh-TW" sz="1200" b="0" i="0" kern="1200" dirty="0">
                <a:solidFill>
                  <a:schemeClr val="tx1"/>
                </a:solidFill>
                <a:effectLst/>
                <a:latin typeface="+mn-lt"/>
                <a:ea typeface="+mn-ea"/>
                <a:cs typeface="+mn-cs"/>
              </a:rPr>
              <a:t>(6)</a:t>
            </a:r>
            <a:r>
              <a:rPr lang="zh-TW" altLang="en-US" sz="1200" b="0" i="0" kern="1200" dirty="0">
                <a:solidFill>
                  <a:schemeClr val="tx1"/>
                </a:solidFill>
                <a:effectLst/>
                <a:latin typeface="+mn-lt"/>
                <a:ea typeface="+mn-ea"/>
                <a:cs typeface="+mn-cs"/>
              </a:rPr>
              <a:t>行為態度、主觀規範和知覺</a:t>
            </a:r>
            <a:r>
              <a:rPr lang="zh-TW" altLang="en-US" sz="1200" b="0" i="0" u="none" strike="noStrike" kern="1200" dirty="0">
                <a:solidFill>
                  <a:schemeClr val="tx1"/>
                </a:solidFill>
                <a:effectLst/>
                <a:latin typeface="+mn-lt"/>
                <a:ea typeface="+mn-ea"/>
                <a:cs typeface="+mn-cs"/>
                <a:hlinkClick r:id="rId8" tooltip="行为控制"/>
              </a:rPr>
              <a:t>行為控制</a:t>
            </a:r>
            <a:r>
              <a:rPr lang="zh-TW" altLang="en-US" sz="1200" b="0" i="0" kern="1200" dirty="0">
                <a:solidFill>
                  <a:schemeClr val="tx1"/>
                </a:solidFill>
                <a:effectLst/>
                <a:latin typeface="+mn-lt"/>
                <a:ea typeface="+mn-ea"/>
                <a:cs typeface="+mn-cs"/>
              </a:rPr>
              <a:t>從概念上可完全區分開來，但有時它們可能擁有共同的信念基礎，因此它們既彼此獨立，又兩兩相關。用結構模型圖表示計划行為理論如圖</a:t>
            </a:r>
            <a:r>
              <a:rPr lang="en-US" altLang="zh-TW" sz="1200" b="0" i="0" kern="1200" dirty="0">
                <a:solidFill>
                  <a:schemeClr val="tx1"/>
                </a:solidFill>
                <a:effectLst/>
                <a:latin typeface="+mn-lt"/>
                <a:ea typeface="+mn-ea"/>
                <a:cs typeface="+mn-cs"/>
              </a:rPr>
              <a:t>1(</a:t>
            </a:r>
            <a:r>
              <a:rPr lang="zh-TW" altLang="en-US" sz="1200" b="0" i="0" kern="1200" dirty="0">
                <a:solidFill>
                  <a:schemeClr val="tx1"/>
                </a:solidFill>
                <a:effectLst/>
                <a:latin typeface="+mn-lt"/>
                <a:ea typeface="+mn-ea"/>
                <a:cs typeface="+mn-cs"/>
              </a:rPr>
              <a:t>為了方便，在此只呈現結構圖的主要部分</a:t>
            </a:r>
            <a:r>
              <a:rPr lang="en-US" altLang="zh-TW" sz="1200" b="0" i="0" kern="1200" dirty="0">
                <a:solidFill>
                  <a:schemeClr val="tx1"/>
                </a:solidFill>
                <a:effectLst/>
                <a:latin typeface="+mn-lt"/>
                <a:ea typeface="+mn-ea"/>
                <a:cs typeface="+mn-cs"/>
              </a:rPr>
              <a:t>)</a:t>
            </a:r>
            <a:r>
              <a:rPr lang="zh-TW" altLang="en-US" sz="1200" b="0" i="0" kern="1200">
                <a:solidFill>
                  <a:schemeClr val="tx1"/>
                </a:solidFill>
                <a:effectLst/>
                <a:latin typeface="+mn-lt"/>
                <a:ea typeface="+mn-ea"/>
                <a:cs typeface="+mn-cs"/>
              </a:rPr>
              <a:t>。</a:t>
            </a:r>
          </a:p>
          <a:p>
            <a:endParaRPr lang="zh-TW" altLang="en-US" dirty="0"/>
          </a:p>
        </p:txBody>
      </p:sp>
      <p:sp>
        <p:nvSpPr>
          <p:cNvPr id="4" name="投影片編號版面配置區 3"/>
          <p:cNvSpPr>
            <a:spLocks noGrp="1"/>
          </p:cNvSpPr>
          <p:nvPr>
            <p:ph type="sldNum" sz="quarter" idx="5"/>
          </p:nvPr>
        </p:nvSpPr>
        <p:spPr/>
        <p:txBody>
          <a:bodyPr/>
          <a:lstStyle/>
          <a:p>
            <a:fld id="{57CD1FCD-C305-426F-A64D-EAFC3A7C12EA}" type="slidenum">
              <a:rPr lang="zh-TW" altLang="en-US" smtClean="0"/>
              <a:t>3</a:t>
            </a:fld>
            <a:endParaRPr lang="zh-TW" altLang="en-US"/>
          </a:p>
        </p:txBody>
      </p:sp>
    </p:spTree>
    <p:extLst>
      <p:ext uri="{BB962C8B-B14F-4D97-AF65-F5344CB8AC3E}">
        <p14:creationId xmlns:p14="http://schemas.microsoft.com/office/powerpoint/2010/main" val="23849929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sym typeface="Wingdings" panose="05000000000000000000" pitchFamily="2" charset="2"/>
              </a:rPr>
              <a:t>行為意圖</a:t>
            </a:r>
            <a:r>
              <a:rPr lang="en-US" altLang="zh-TW" dirty="0">
                <a:sym typeface="Wingdings" panose="05000000000000000000" pitchFamily="2" charset="2"/>
              </a:rPr>
              <a:t>(intention)</a:t>
            </a:r>
            <a:r>
              <a:rPr lang="zh-TW" altLang="en-US" dirty="0">
                <a:sym typeface="Wingdings" panose="05000000000000000000" pitchFamily="2" charset="2"/>
              </a:rPr>
              <a:t>：某人想要採取某一特定行為的傾向</a:t>
            </a:r>
            <a:endParaRPr lang="en-US" altLang="zh-TW" dirty="0">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sym typeface="Wingdings" panose="05000000000000000000" pitchFamily="2" charset="2"/>
              </a:rPr>
              <a:t>影響疲勞時繼續駕駛的重要因素之一是態度</a:t>
            </a:r>
            <a:r>
              <a:rPr lang="en-US" altLang="zh-TW" dirty="0">
                <a:sym typeface="Wingdings" panose="05000000000000000000" pitchFamily="2" charset="2"/>
              </a:rPr>
              <a:t>(Watling, 2014 )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dirty="0">
                <a:sym typeface="Wingdings" panose="05000000000000000000" pitchFamily="2" charset="2"/>
              </a:rPr>
              <a:t></a:t>
            </a:r>
            <a:r>
              <a:rPr lang="zh-TW" altLang="en-US" dirty="0">
                <a:sym typeface="Wingdings" panose="05000000000000000000" pitchFamily="2" charset="2"/>
              </a:rPr>
              <a:t>使用駕駛行為理論來探討影響駕駛者疲勞駕駛決策的心理因素</a:t>
            </a:r>
            <a:endParaRPr lang="en-US" altLang="zh-TW" dirty="0">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dirty="0"/>
              <a:t>a subjective norm represents the perceived social influence of family members, friends or others on decision making</a:t>
            </a:r>
            <a:endParaRPr lang="zh-TW" altLang="en-US" dirty="0"/>
          </a:p>
          <a:p>
            <a:endParaRPr lang="zh-TW" altLang="en-US" dirty="0"/>
          </a:p>
        </p:txBody>
      </p:sp>
      <p:sp>
        <p:nvSpPr>
          <p:cNvPr id="4" name="投影片編號版面配置區 3"/>
          <p:cNvSpPr>
            <a:spLocks noGrp="1"/>
          </p:cNvSpPr>
          <p:nvPr>
            <p:ph type="sldNum" sz="quarter" idx="5"/>
          </p:nvPr>
        </p:nvSpPr>
        <p:spPr/>
        <p:txBody>
          <a:bodyPr/>
          <a:lstStyle/>
          <a:p>
            <a:fld id="{57CD1FCD-C305-426F-A64D-EAFC3A7C12EA}" type="slidenum">
              <a:rPr lang="zh-TW" altLang="en-US" smtClean="0"/>
              <a:t>4</a:t>
            </a:fld>
            <a:endParaRPr lang="zh-TW" altLang="en-US"/>
          </a:p>
        </p:txBody>
      </p:sp>
    </p:spTree>
    <p:extLst>
      <p:ext uri="{BB962C8B-B14F-4D97-AF65-F5344CB8AC3E}">
        <p14:creationId xmlns:p14="http://schemas.microsoft.com/office/powerpoint/2010/main" val="34834852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0" i="0" kern="1200" dirty="0">
                <a:solidFill>
                  <a:schemeClr val="tx1"/>
                </a:solidFill>
                <a:effectLst/>
                <a:latin typeface="+mn-lt"/>
                <a:ea typeface="+mn-ea"/>
                <a:cs typeface="+mn-cs"/>
              </a:rPr>
              <a:t>當前研究的主要目標是三個方面。首先，設計了疲勞駕駛行為的</a:t>
            </a:r>
            <a:r>
              <a:rPr lang="en-US" altLang="zh-TW" sz="1200" b="0" i="0" kern="1200" dirty="0">
                <a:solidFill>
                  <a:schemeClr val="tx1"/>
                </a:solidFill>
                <a:effectLst/>
                <a:latin typeface="+mn-lt"/>
                <a:ea typeface="+mn-ea"/>
                <a:cs typeface="+mn-cs"/>
              </a:rPr>
              <a:t>TPB</a:t>
            </a:r>
            <a:r>
              <a:rPr lang="zh-TW" altLang="en-US" sz="1200" b="0" i="0" kern="1200" dirty="0">
                <a:solidFill>
                  <a:schemeClr val="tx1"/>
                </a:solidFill>
                <a:effectLst/>
                <a:latin typeface="+mn-lt"/>
                <a:ea typeface="+mn-ea"/>
                <a:cs typeface="+mn-cs"/>
              </a:rPr>
              <a:t>量表。然後，驗證了其可靠性和有效性。其次，研究了</a:t>
            </a:r>
            <a:r>
              <a:rPr lang="en-US" altLang="zh-TW" sz="1200" b="0" i="0" kern="1200" dirty="0">
                <a:solidFill>
                  <a:schemeClr val="tx1"/>
                </a:solidFill>
                <a:effectLst/>
                <a:latin typeface="+mn-lt"/>
                <a:ea typeface="+mn-ea"/>
                <a:cs typeface="+mn-cs"/>
              </a:rPr>
              <a:t>TPB</a:t>
            </a:r>
            <a:r>
              <a:rPr lang="zh-TW" altLang="en-US" sz="1200" b="0" i="0" kern="1200" dirty="0">
                <a:solidFill>
                  <a:schemeClr val="tx1"/>
                </a:solidFill>
                <a:effectLst/>
                <a:latin typeface="+mn-lt"/>
                <a:ea typeface="+mn-ea"/>
                <a:cs typeface="+mn-cs"/>
              </a:rPr>
              <a:t>模型在解釋和預測疲勞駕駛行為方面的功效。同時，還研究了態度，主觀規範，感知的行為控制和意圖如何幫助預測疲勞駕駛行為。最後，為交通安全部門提供了建議和策略</a:t>
            </a:r>
            <a:endParaRPr lang="zh-TW" altLang="en-US" dirty="0"/>
          </a:p>
        </p:txBody>
      </p:sp>
      <p:sp>
        <p:nvSpPr>
          <p:cNvPr id="4" name="投影片編號版面配置區 3"/>
          <p:cNvSpPr>
            <a:spLocks noGrp="1"/>
          </p:cNvSpPr>
          <p:nvPr>
            <p:ph type="sldNum" sz="quarter" idx="5"/>
          </p:nvPr>
        </p:nvSpPr>
        <p:spPr/>
        <p:txBody>
          <a:bodyPr/>
          <a:lstStyle/>
          <a:p>
            <a:fld id="{57CD1FCD-C305-426F-A64D-EAFC3A7C12EA}" type="slidenum">
              <a:rPr lang="zh-TW" altLang="en-US" smtClean="0"/>
              <a:t>5</a:t>
            </a:fld>
            <a:endParaRPr lang="zh-TW" altLang="en-US"/>
          </a:p>
        </p:txBody>
      </p:sp>
    </p:spTree>
    <p:extLst>
      <p:ext uri="{BB962C8B-B14F-4D97-AF65-F5344CB8AC3E}">
        <p14:creationId xmlns:p14="http://schemas.microsoft.com/office/powerpoint/2010/main" val="1299034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t>改編自</a:t>
            </a:r>
            <a:r>
              <a:rPr lang="en-US" altLang="zh-TW" dirty="0"/>
              <a:t>Watling(2014)</a:t>
            </a:r>
            <a:r>
              <a:rPr lang="zh-TW" altLang="en-US" dirty="0"/>
              <a:t>，使用基於思想、信念的間接測量態度的的方法</a:t>
            </a:r>
            <a:endParaRPr lang="en-US" altLang="zh-TW" dirty="0"/>
          </a:p>
          <a:p>
            <a:endParaRPr lang="zh-TW" altLang="en-US" dirty="0"/>
          </a:p>
        </p:txBody>
      </p:sp>
      <p:sp>
        <p:nvSpPr>
          <p:cNvPr id="4" name="投影片編號版面配置區 3"/>
          <p:cNvSpPr>
            <a:spLocks noGrp="1"/>
          </p:cNvSpPr>
          <p:nvPr>
            <p:ph type="sldNum" sz="quarter" idx="5"/>
          </p:nvPr>
        </p:nvSpPr>
        <p:spPr/>
        <p:txBody>
          <a:bodyPr/>
          <a:lstStyle/>
          <a:p>
            <a:fld id="{57CD1FCD-C305-426F-A64D-EAFC3A7C12EA}" type="slidenum">
              <a:rPr lang="zh-TW" altLang="en-US" smtClean="0"/>
              <a:t>6</a:t>
            </a:fld>
            <a:endParaRPr lang="zh-TW" altLang="en-US"/>
          </a:p>
        </p:txBody>
      </p:sp>
    </p:spTree>
    <p:extLst>
      <p:ext uri="{BB962C8B-B14F-4D97-AF65-F5344CB8AC3E}">
        <p14:creationId xmlns:p14="http://schemas.microsoft.com/office/powerpoint/2010/main" val="24502078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a:t>Fatigued driving intention</a:t>
            </a:r>
          </a:p>
          <a:p>
            <a:r>
              <a:rPr lang="en-US" altLang="zh-TW" sz="1200" b="0" i="0" u="none" strike="noStrike" kern="1200" baseline="0" dirty="0">
                <a:solidFill>
                  <a:schemeClr val="tx1"/>
                </a:solidFill>
                <a:latin typeface="+mn-lt"/>
                <a:ea typeface="+mn-ea"/>
                <a:cs typeface="+mn-cs"/>
              </a:rPr>
              <a:t>In the next 6 months</a:t>
            </a:r>
            <a:endParaRPr lang="zh-TW" altLang="en-US" dirty="0"/>
          </a:p>
        </p:txBody>
      </p:sp>
      <p:sp>
        <p:nvSpPr>
          <p:cNvPr id="4" name="投影片編號版面配置區 3"/>
          <p:cNvSpPr>
            <a:spLocks noGrp="1"/>
          </p:cNvSpPr>
          <p:nvPr>
            <p:ph type="sldNum" sz="quarter" idx="5"/>
          </p:nvPr>
        </p:nvSpPr>
        <p:spPr/>
        <p:txBody>
          <a:bodyPr/>
          <a:lstStyle/>
          <a:p>
            <a:fld id="{57CD1FCD-C305-426F-A64D-EAFC3A7C12EA}" type="slidenum">
              <a:rPr lang="zh-TW" altLang="en-US" smtClean="0"/>
              <a:t>9</a:t>
            </a:fld>
            <a:endParaRPr lang="zh-TW" altLang="en-US"/>
          </a:p>
        </p:txBody>
      </p:sp>
    </p:spTree>
    <p:extLst>
      <p:ext uri="{BB962C8B-B14F-4D97-AF65-F5344CB8AC3E}">
        <p14:creationId xmlns:p14="http://schemas.microsoft.com/office/powerpoint/2010/main" val="30268855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t>當駕駛者感到疲勞時，當們會面臨以下四個選擇：</a:t>
            </a:r>
          </a:p>
          <a:p>
            <a:endParaRPr lang="zh-TW" altLang="en-US" dirty="0"/>
          </a:p>
        </p:txBody>
      </p:sp>
      <p:sp>
        <p:nvSpPr>
          <p:cNvPr id="4" name="投影片編號版面配置區 3"/>
          <p:cNvSpPr>
            <a:spLocks noGrp="1"/>
          </p:cNvSpPr>
          <p:nvPr>
            <p:ph type="sldNum" sz="quarter" idx="5"/>
          </p:nvPr>
        </p:nvSpPr>
        <p:spPr/>
        <p:txBody>
          <a:bodyPr/>
          <a:lstStyle/>
          <a:p>
            <a:fld id="{57CD1FCD-C305-426F-A64D-EAFC3A7C12EA}" type="slidenum">
              <a:rPr lang="zh-TW" altLang="en-US" smtClean="0"/>
              <a:t>10</a:t>
            </a:fld>
            <a:endParaRPr lang="zh-TW" altLang="en-US"/>
          </a:p>
        </p:txBody>
      </p:sp>
    </p:spTree>
    <p:extLst>
      <p:ext uri="{BB962C8B-B14F-4D97-AF65-F5344CB8AC3E}">
        <p14:creationId xmlns:p14="http://schemas.microsoft.com/office/powerpoint/2010/main" val="7365161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0" i="0" kern="1200" dirty="0">
                <a:solidFill>
                  <a:schemeClr val="tx1"/>
                </a:solidFill>
                <a:effectLst/>
                <a:latin typeface="+mn-lt"/>
                <a:ea typeface="+mn-ea"/>
                <a:cs typeface="+mn-cs"/>
              </a:rPr>
              <a:t>行為，意圖，態度，主觀規範和感知的行為控制這五個因素的特徵值分別為</a:t>
            </a:r>
            <a:r>
              <a:rPr lang="en-US" altLang="zh-TW" sz="1200" b="0" i="0" kern="1200" dirty="0">
                <a:solidFill>
                  <a:schemeClr val="tx1"/>
                </a:solidFill>
                <a:effectLst/>
                <a:latin typeface="+mn-lt"/>
                <a:ea typeface="+mn-ea"/>
                <a:cs typeface="+mn-cs"/>
              </a:rPr>
              <a:t>1.977</a:t>
            </a:r>
            <a:r>
              <a:rPr lang="zh-TW" altLang="en-US" sz="1200" b="0" i="0" kern="1200" dirty="0">
                <a:solidFill>
                  <a:schemeClr val="tx1"/>
                </a:solidFill>
                <a:effectLst/>
                <a:latin typeface="+mn-lt"/>
                <a:ea typeface="+mn-ea"/>
                <a:cs typeface="+mn-cs"/>
              </a:rPr>
              <a:t>、</a:t>
            </a:r>
            <a:r>
              <a:rPr lang="en-US" altLang="zh-TW" sz="1200" b="0" i="0" kern="1200" dirty="0">
                <a:solidFill>
                  <a:schemeClr val="tx1"/>
                </a:solidFill>
                <a:effectLst/>
                <a:latin typeface="+mn-lt"/>
                <a:ea typeface="+mn-ea"/>
                <a:cs typeface="+mn-cs"/>
              </a:rPr>
              <a:t>1.924</a:t>
            </a:r>
            <a:r>
              <a:rPr lang="zh-TW" altLang="en-US" sz="1200" b="0" i="0" kern="1200" dirty="0">
                <a:solidFill>
                  <a:schemeClr val="tx1"/>
                </a:solidFill>
                <a:effectLst/>
                <a:latin typeface="+mn-lt"/>
                <a:ea typeface="+mn-ea"/>
                <a:cs typeface="+mn-cs"/>
              </a:rPr>
              <a:t>、</a:t>
            </a:r>
            <a:r>
              <a:rPr lang="en-US" altLang="zh-TW" sz="1200" b="0" i="0" kern="1200" dirty="0">
                <a:solidFill>
                  <a:schemeClr val="tx1"/>
                </a:solidFill>
                <a:effectLst/>
                <a:latin typeface="+mn-lt"/>
                <a:ea typeface="+mn-ea"/>
                <a:cs typeface="+mn-cs"/>
              </a:rPr>
              <a:t>1.187</a:t>
            </a:r>
            <a:r>
              <a:rPr lang="zh-TW" altLang="en-US" sz="1200" b="0" i="0" kern="1200" dirty="0">
                <a:solidFill>
                  <a:schemeClr val="tx1"/>
                </a:solidFill>
                <a:effectLst/>
                <a:latin typeface="+mn-lt"/>
                <a:ea typeface="+mn-ea"/>
                <a:cs typeface="+mn-cs"/>
              </a:rPr>
              <a:t>、</a:t>
            </a:r>
            <a:r>
              <a:rPr lang="en-US" altLang="zh-TW" sz="1200" b="0" i="0" kern="1200" dirty="0">
                <a:solidFill>
                  <a:schemeClr val="tx1"/>
                </a:solidFill>
                <a:effectLst/>
                <a:latin typeface="+mn-lt"/>
                <a:ea typeface="+mn-ea"/>
                <a:cs typeface="+mn-cs"/>
              </a:rPr>
              <a:t>1.720</a:t>
            </a:r>
            <a:r>
              <a:rPr lang="zh-TW" altLang="en-US" sz="1200" b="0" i="0" kern="1200" dirty="0">
                <a:solidFill>
                  <a:schemeClr val="tx1"/>
                </a:solidFill>
                <a:effectLst/>
                <a:latin typeface="+mn-lt"/>
                <a:ea typeface="+mn-ea"/>
                <a:cs typeface="+mn-cs"/>
              </a:rPr>
              <a:t>和</a:t>
            </a:r>
            <a:r>
              <a:rPr lang="en-US" altLang="zh-TW" sz="1200" b="0" i="0" kern="1200" dirty="0">
                <a:solidFill>
                  <a:schemeClr val="tx1"/>
                </a:solidFill>
                <a:effectLst/>
                <a:latin typeface="+mn-lt"/>
                <a:ea typeface="+mn-ea"/>
                <a:cs typeface="+mn-cs"/>
              </a:rPr>
              <a:t>1.965</a:t>
            </a:r>
            <a:r>
              <a:rPr lang="zh-TW" altLang="en-US" sz="1200" b="0" i="0" kern="1200" dirty="0">
                <a:solidFill>
                  <a:schemeClr val="tx1"/>
                </a:solidFill>
                <a:effectLst/>
                <a:latin typeface="+mn-lt"/>
                <a:ea typeface="+mn-ea"/>
                <a:cs typeface="+mn-cs"/>
              </a:rPr>
              <a:t>。這五個因素可以分別解釋差異的</a:t>
            </a:r>
            <a:r>
              <a:rPr lang="en-US" altLang="zh-TW" sz="1200" b="0" i="0" kern="1200" dirty="0">
                <a:solidFill>
                  <a:schemeClr val="tx1"/>
                </a:solidFill>
                <a:effectLst/>
                <a:latin typeface="+mn-lt"/>
                <a:ea typeface="+mn-ea"/>
                <a:cs typeface="+mn-cs"/>
              </a:rPr>
              <a:t>14.122</a:t>
            </a:r>
            <a:r>
              <a:rPr lang="zh-TW" altLang="en-US" sz="1200" b="0" i="0" kern="1200" dirty="0">
                <a:solidFill>
                  <a:schemeClr val="tx1"/>
                </a:solidFill>
                <a:effectLst/>
                <a:latin typeface="+mn-lt"/>
                <a:ea typeface="+mn-ea"/>
                <a:cs typeface="+mn-cs"/>
              </a:rPr>
              <a:t>％，</a:t>
            </a:r>
            <a:r>
              <a:rPr lang="en-US" altLang="zh-TW" sz="1200" b="0" i="0" kern="1200" dirty="0">
                <a:solidFill>
                  <a:schemeClr val="tx1"/>
                </a:solidFill>
                <a:effectLst/>
                <a:latin typeface="+mn-lt"/>
                <a:ea typeface="+mn-ea"/>
                <a:cs typeface="+mn-cs"/>
              </a:rPr>
              <a:t>13.740</a:t>
            </a:r>
            <a:r>
              <a:rPr lang="zh-TW" altLang="en-US" sz="1200" b="0" i="0" kern="1200" dirty="0">
                <a:solidFill>
                  <a:schemeClr val="tx1"/>
                </a:solidFill>
                <a:effectLst/>
                <a:latin typeface="+mn-lt"/>
                <a:ea typeface="+mn-ea"/>
                <a:cs typeface="+mn-cs"/>
              </a:rPr>
              <a:t>％，</a:t>
            </a:r>
            <a:r>
              <a:rPr lang="en-US" altLang="zh-TW" sz="1200" b="0" i="0" kern="1200" dirty="0">
                <a:solidFill>
                  <a:schemeClr val="tx1"/>
                </a:solidFill>
                <a:effectLst/>
                <a:latin typeface="+mn-lt"/>
                <a:ea typeface="+mn-ea"/>
                <a:cs typeface="+mn-cs"/>
              </a:rPr>
              <a:t>8.481</a:t>
            </a:r>
            <a:r>
              <a:rPr lang="zh-TW" altLang="en-US" sz="1200" b="0" i="0" kern="1200" dirty="0">
                <a:solidFill>
                  <a:schemeClr val="tx1"/>
                </a:solidFill>
                <a:effectLst/>
                <a:latin typeface="+mn-lt"/>
                <a:ea typeface="+mn-ea"/>
                <a:cs typeface="+mn-cs"/>
              </a:rPr>
              <a:t>％，</a:t>
            </a:r>
            <a:r>
              <a:rPr lang="en-US" altLang="zh-TW" sz="1200" b="0" i="0" kern="1200" dirty="0">
                <a:solidFill>
                  <a:schemeClr val="tx1"/>
                </a:solidFill>
                <a:effectLst/>
                <a:latin typeface="+mn-lt"/>
                <a:ea typeface="+mn-ea"/>
                <a:cs typeface="+mn-cs"/>
              </a:rPr>
              <a:t>12.286</a:t>
            </a:r>
            <a:r>
              <a:rPr lang="zh-TW" altLang="en-US" sz="1200" b="0" i="0" kern="1200" dirty="0">
                <a:solidFill>
                  <a:schemeClr val="tx1"/>
                </a:solidFill>
                <a:effectLst/>
                <a:latin typeface="+mn-lt"/>
                <a:ea typeface="+mn-ea"/>
                <a:cs typeface="+mn-cs"/>
              </a:rPr>
              <a:t>％和</a:t>
            </a:r>
            <a:r>
              <a:rPr lang="en-US" altLang="zh-TW" sz="1200" b="0" i="0" kern="1200" dirty="0">
                <a:solidFill>
                  <a:schemeClr val="tx1"/>
                </a:solidFill>
                <a:effectLst/>
                <a:latin typeface="+mn-lt"/>
                <a:ea typeface="+mn-ea"/>
                <a:cs typeface="+mn-cs"/>
              </a:rPr>
              <a:t>14.033</a:t>
            </a:r>
            <a:r>
              <a:rPr lang="zh-TW" altLang="en-US" sz="1200" b="0" i="0" kern="1200" dirty="0">
                <a:solidFill>
                  <a:schemeClr val="tx1"/>
                </a:solidFill>
                <a:effectLst/>
                <a:latin typeface="+mn-lt"/>
                <a:ea typeface="+mn-ea"/>
                <a:cs typeface="+mn-cs"/>
              </a:rPr>
              <a:t>％。四個因子的特徵值均大於</a:t>
            </a:r>
            <a:r>
              <a:rPr lang="en-US" altLang="zh-TW" sz="1200" b="0" i="0" kern="1200" dirty="0">
                <a:solidFill>
                  <a:schemeClr val="tx1"/>
                </a:solidFill>
                <a:effectLst/>
                <a:latin typeface="+mn-lt"/>
                <a:ea typeface="+mn-ea"/>
                <a:cs typeface="+mn-cs"/>
              </a:rPr>
              <a:t>1</a:t>
            </a:r>
            <a:r>
              <a:rPr lang="zh-TW" altLang="en-US" sz="1200" b="0" i="0" kern="1200" dirty="0">
                <a:solidFill>
                  <a:schemeClr val="tx1"/>
                </a:solidFill>
                <a:effectLst/>
                <a:latin typeface="+mn-lt"/>
                <a:ea typeface="+mn-ea"/>
                <a:cs typeface="+mn-cs"/>
              </a:rPr>
              <a:t>，累積方差貢獻率為</a:t>
            </a:r>
            <a:r>
              <a:rPr lang="en-US" altLang="zh-TW" sz="1200" b="0" i="0" kern="1200" dirty="0">
                <a:solidFill>
                  <a:schemeClr val="tx1"/>
                </a:solidFill>
                <a:effectLst/>
                <a:latin typeface="+mn-lt"/>
                <a:ea typeface="+mn-ea"/>
                <a:cs typeface="+mn-cs"/>
              </a:rPr>
              <a:t>62.662</a:t>
            </a:r>
            <a:r>
              <a:rPr lang="zh-TW" altLang="en-US" sz="1200" b="0" i="0" kern="1200" dirty="0">
                <a:solidFill>
                  <a:schemeClr val="tx1"/>
                </a:solidFill>
                <a:effectLst/>
                <a:latin typeface="+mn-lt"/>
                <a:ea typeface="+mn-ea"/>
                <a:cs typeface="+mn-cs"/>
              </a:rPr>
              <a:t>％</a:t>
            </a:r>
            <a:endParaRPr lang="en-US" altLang="zh-TW" sz="1200" b="0" i="0" kern="1200" dirty="0">
              <a:solidFill>
                <a:schemeClr val="tx1"/>
              </a:solidFill>
              <a:effectLst/>
              <a:latin typeface="+mn-lt"/>
              <a:ea typeface="+mn-ea"/>
              <a:cs typeface="+mn-cs"/>
            </a:endParaRPr>
          </a:p>
          <a:p>
            <a:r>
              <a:rPr lang="zh-TW" altLang="en-US" sz="1200" b="0" i="0" kern="1200" dirty="0">
                <a:solidFill>
                  <a:schemeClr val="tx1"/>
                </a:solidFill>
                <a:effectLst/>
                <a:latin typeface="+mn-lt"/>
                <a:ea typeface="+mn-ea"/>
                <a:cs typeface="+mn-cs"/>
              </a:rPr>
              <a:t>所有這五個因素的可靠性係數</a:t>
            </a:r>
            <a:r>
              <a:rPr lang="en-US" altLang="zh-TW" sz="1200" b="0" i="0" kern="1200" dirty="0">
                <a:solidFill>
                  <a:schemeClr val="tx1"/>
                </a:solidFill>
                <a:effectLst/>
                <a:latin typeface="+mn-lt"/>
                <a:ea typeface="+mn-ea"/>
                <a:cs typeface="+mn-cs"/>
              </a:rPr>
              <a:t>α</a:t>
            </a:r>
            <a:r>
              <a:rPr lang="zh-TW" altLang="en-US" sz="1200" b="0" i="0" kern="1200" dirty="0">
                <a:solidFill>
                  <a:schemeClr val="tx1"/>
                </a:solidFill>
                <a:effectLst/>
                <a:latin typeface="+mn-lt"/>
                <a:ea typeface="+mn-ea"/>
                <a:cs typeface="+mn-cs"/>
              </a:rPr>
              <a:t>均大於</a:t>
            </a:r>
            <a:r>
              <a:rPr lang="en-US" altLang="zh-TW" sz="1200" b="0" i="0" kern="1200" dirty="0">
                <a:solidFill>
                  <a:schemeClr val="tx1"/>
                </a:solidFill>
                <a:effectLst/>
                <a:latin typeface="+mn-lt"/>
                <a:ea typeface="+mn-ea"/>
                <a:cs typeface="+mn-cs"/>
              </a:rPr>
              <a:t>0.6</a:t>
            </a:r>
            <a:r>
              <a:rPr lang="zh-TW" altLang="en-US" sz="1200" b="0" i="0" kern="1200" dirty="0">
                <a:solidFill>
                  <a:schemeClr val="tx1"/>
                </a:solidFill>
                <a:effectLst/>
                <a:latin typeface="+mn-lt"/>
                <a:ea typeface="+mn-ea"/>
                <a:cs typeface="+mn-cs"/>
              </a:rPr>
              <a:t>（請參閱</a:t>
            </a:r>
            <a:r>
              <a:rPr lang="zh-TW" altLang="en-US" sz="1200" b="0" i="0" u="none" strike="noStrike" kern="1200" dirty="0">
                <a:solidFill>
                  <a:schemeClr val="tx1"/>
                </a:solidFill>
                <a:effectLst/>
                <a:latin typeface="+mn-lt"/>
                <a:ea typeface="+mn-ea"/>
                <a:cs typeface="+mn-cs"/>
                <a:hlinkClick r:id="rId3"/>
              </a:rPr>
              <a:t>表</a:t>
            </a:r>
            <a:r>
              <a:rPr lang="en-US" altLang="zh-TW" sz="1200" b="0" i="0" u="none" strike="noStrike" kern="1200" dirty="0">
                <a:solidFill>
                  <a:schemeClr val="tx1"/>
                </a:solidFill>
                <a:effectLst/>
                <a:latin typeface="+mn-lt"/>
                <a:ea typeface="+mn-ea"/>
                <a:cs typeface="+mn-cs"/>
                <a:hlinkClick r:id="rId3"/>
              </a:rPr>
              <a:t>2</a:t>
            </a:r>
            <a:r>
              <a:rPr lang="zh-TW" altLang="en-US" sz="1200" b="0" i="0" kern="1200" dirty="0">
                <a:solidFill>
                  <a:schemeClr val="tx1"/>
                </a:solidFill>
                <a:effectLst/>
                <a:latin typeface="+mn-lt"/>
                <a:ea typeface="+mn-ea"/>
                <a:cs typeface="+mn-cs"/>
              </a:rPr>
              <a:t>），總標度</a:t>
            </a:r>
            <a:r>
              <a:rPr lang="en-US" altLang="zh-TW" sz="1200" b="0" i="0" kern="1200" dirty="0">
                <a:solidFill>
                  <a:schemeClr val="tx1"/>
                </a:solidFill>
                <a:effectLst/>
                <a:latin typeface="+mn-lt"/>
                <a:ea typeface="+mn-ea"/>
                <a:cs typeface="+mn-cs"/>
              </a:rPr>
              <a:t>α  =  0.909</a:t>
            </a:r>
            <a:r>
              <a:rPr lang="zh-TW" altLang="en-US" sz="1200" b="0" i="0" kern="1200" dirty="0">
                <a:solidFill>
                  <a:schemeClr val="tx1"/>
                </a:solidFill>
                <a:effectLst/>
                <a:latin typeface="+mn-lt"/>
                <a:ea typeface="+mn-ea"/>
                <a:cs typeface="+mn-cs"/>
              </a:rPr>
              <a:t>，表明可靠性較高</a:t>
            </a:r>
            <a:endParaRPr lang="zh-TW" altLang="en-US" dirty="0"/>
          </a:p>
        </p:txBody>
      </p:sp>
      <p:sp>
        <p:nvSpPr>
          <p:cNvPr id="4" name="投影片編號版面配置區 3"/>
          <p:cNvSpPr>
            <a:spLocks noGrp="1"/>
          </p:cNvSpPr>
          <p:nvPr>
            <p:ph type="sldNum" sz="quarter" idx="5"/>
          </p:nvPr>
        </p:nvSpPr>
        <p:spPr/>
        <p:txBody>
          <a:bodyPr/>
          <a:lstStyle/>
          <a:p>
            <a:fld id="{57CD1FCD-C305-426F-A64D-EAFC3A7C12EA}" type="slidenum">
              <a:rPr lang="zh-TW" altLang="en-US" smtClean="0"/>
              <a:t>12</a:t>
            </a:fld>
            <a:endParaRPr lang="zh-TW" altLang="en-US"/>
          </a:p>
        </p:txBody>
      </p:sp>
    </p:spTree>
    <p:extLst>
      <p:ext uri="{BB962C8B-B14F-4D97-AF65-F5344CB8AC3E}">
        <p14:creationId xmlns:p14="http://schemas.microsoft.com/office/powerpoint/2010/main" val="9894281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1" i="0" kern="1200" dirty="0">
                <a:solidFill>
                  <a:schemeClr val="tx1"/>
                </a:solidFill>
                <a:effectLst/>
                <a:latin typeface="+mn-lt"/>
                <a:ea typeface="+mn-ea"/>
                <a:cs typeface="+mn-cs"/>
              </a:rPr>
              <a:t>你有 </a:t>
            </a:r>
            <a:r>
              <a:rPr lang="en-US" altLang="zh-TW" sz="1200" b="1" i="0" kern="1200" dirty="0">
                <a:solidFill>
                  <a:schemeClr val="tx1"/>
                </a:solidFill>
                <a:effectLst/>
                <a:latin typeface="+mn-lt"/>
                <a:ea typeface="+mn-ea"/>
                <a:cs typeface="+mn-cs"/>
              </a:rPr>
              <a:t>a, b, c </a:t>
            </a:r>
            <a:r>
              <a:rPr lang="zh-TW" altLang="en-US" sz="1200" b="1" i="0" kern="1200" dirty="0">
                <a:solidFill>
                  <a:schemeClr val="tx1"/>
                </a:solidFill>
                <a:effectLst/>
                <a:latin typeface="+mn-lt"/>
                <a:ea typeface="+mn-ea"/>
                <a:cs typeface="+mn-cs"/>
              </a:rPr>
              <a:t>三個自變數 </a:t>
            </a:r>
            <a:r>
              <a:rPr lang="en-US" altLang="zh-TW" sz="1200" b="1" i="0" kern="1200" dirty="0">
                <a:solidFill>
                  <a:schemeClr val="tx1"/>
                </a:solidFill>
                <a:effectLst/>
                <a:latin typeface="+mn-lt"/>
                <a:ea typeface="+mn-ea"/>
                <a:cs typeface="+mn-cs"/>
              </a:rPr>
              <a:t>(independent variables)</a:t>
            </a:r>
            <a:r>
              <a:rPr lang="zh-TW" altLang="en-US" sz="1200" b="1" i="0" kern="1200" dirty="0">
                <a:solidFill>
                  <a:schemeClr val="tx1"/>
                </a:solidFill>
                <a:effectLst/>
                <a:latin typeface="+mn-lt"/>
                <a:ea typeface="+mn-ea"/>
                <a:cs typeface="+mn-cs"/>
              </a:rPr>
              <a:t>，你想要看這些變數個別對 </a:t>
            </a:r>
            <a:r>
              <a:rPr lang="en-US" altLang="zh-TW" sz="1200" b="1" i="0" kern="1200" dirty="0">
                <a:solidFill>
                  <a:schemeClr val="tx1"/>
                </a:solidFill>
                <a:effectLst/>
                <a:latin typeface="+mn-lt"/>
                <a:ea typeface="+mn-ea"/>
                <a:cs typeface="+mn-cs"/>
              </a:rPr>
              <a:t>Y </a:t>
            </a:r>
            <a:r>
              <a:rPr lang="zh-TW" altLang="en-US" sz="1200" b="1" i="0" kern="1200" dirty="0">
                <a:solidFill>
                  <a:schemeClr val="tx1"/>
                </a:solidFill>
                <a:effectLst/>
                <a:latin typeface="+mn-lt"/>
                <a:ea typeface="+mn-ea"/>
                <a:cs typeface="+mn-cs"/>
              </a:rPr>
              <a:t>的影響</a:t>
            </a:r>
            <a:r>
              <a:rPr lang="zh-TW" altLang="en-US" sz="1200" b="0" i="0" kern="1200" dirty="0">
                <a:solidFill>
                  <a:schemeClr val="tx1"/>
                </a:solidFill>
                <a:effectLst/>
                <a:latin typeface="+mn-lt"/>
                <a:ea typeface="+mn-ea"/>
                <a:cs typeface="+mn-cs"/>
              </a:rPr>
              <a:t>。</a:t>
            </a:r>
            <a:endParaRPr lang="en-US" altLang="zh-TW" sz="1200" b="0" i="0" kern="1200" dirty="0">
              <a:solidFill>
                <a:schemeClr val="tx1"/>
              </a:solidFill>
              <a:effectLst/>
              <a:latin typeface="+mn-lt"/>
              <a:ea typeface="+mn-ea"/>
              <a:cs typeface="+mn-cs"/>
            </a:endParaRPr>
          </a:p>
          <a:p>
            <a:r>
              <a:rPr lang="zh-TW" altLang="en-US" sz="1200" b="0" i="0" kern="1200" dirty="0">
                <a:solidFill>
                  <a:schemeClr val="tx1"/>
                </a:solidFill>
                <a:effectLst/>
                <a:latin typeface="+mn-lt"/>
                <a:ea typeface="+mn-ea"/>
                <a:cs typeface="+mn-cs"/>
              </a:rPr>
              <a:t>層級迴歸分析是指將解釋變數對被解釋變數的影響加以控制，使解釋變數對被解釋變數的影響性更精確的統計方法。</a:t>
            </a:r>
            <a:endParaRPr lang="zh-TW" altLang="en-US" dirty="0"/>
          </a:p>
        </p:txBody>
      </p:sp>
      <p:sp>
        <p:nvSpPr>
          <p:cNvPr id="4" name="投影片編號版面配置區 3"/>
          <p:cNvSpPr>
            <a:spLocks noGrp="1"/>
          </p:cNvSpPr>
          <p:nvPr>
            <p:ph type="sldNum" sz="quarter" idx="5"/>
          </p:nvPr>
        </p:nvSpPr>
        <p:spPr/>
        <p:txBody>
          <a:bodyPr/>
          <a:lstStyle/>
          <a:p>
            <a:fld id="{57CD1FCD-C305-426F-A64D-EAFC3A7C12EA}" type="slidenum">
              <a:rPr lang="zh-TW" altLang="en-US" smtClean="0"/>
              <a:t>14</a:t>
            </a:fld>
            <a:endParaRPr lang="zh-TW" altLang="en-US"/>
          </a:p>
        </p:txBody>
      </p:sp>
    </p:spTree>
    <p:extLst>
      <p:ext uri="{BB962C8B-B14F-4D97-AF65-F5344CB8AC3E}">
        <p14:creationId xmlns:p14="http://schemas.microsoft.com/office/powerpoint/2010/main" val="14346501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t>在結果中，疲勞駕駛行為最重要的決定因素是意圖和感知行為控制，而主觀規範雖然是重要的，但卻是預測指標中最弱的一個</a:t>
            </a:r>
            <a:r>
              <a:rPr lang="en-US" altLang="zh-TW" dirty="0">
                <a:sym typeface="Wingdings" panose="05000000000000000000" pitchFamily="2" charset="2"/>
              </a:rPr>
              <a:t></a:t>
            </a:r>
            <a:r>
              <a:rPr lang="zh-TW" altLang="en-US" dirty="0">
                <a:sym typeface="Wingdings" panose="05000000000000000000" pitchFamily="2" charset="2"/>
              </a:rPr>
              <a:t>那些認為自己在疲勞時繼續駕駛會受到較大的主觀規範影響的人，會由於疲勞時無法控制行為，疲勞時繼續駕駛的意願較低</a:t>
            </a:r>
            <a:r>
              <a:rPr lang="en-US" altLang="zh-TW" dirty="0">
                <a:sym typeface="Wingdings" panose="05000000000000000000" pitchFamily="2" charset="2"/>
              </a:rPr>
              <a:t></a:t>
            </a:r>
            <a:r>
              <a:rPr lang="zh-TW" altLang="en-US" dirty="0">
                <a:sym typeface="Wingdings" panose="05000000000000000000" pitchFamily="2" charset="2"/>
              </a:rPr>
              <a:t>降低繼續駕駛的可能性</a:t>
            </a:r>
            <a:endParaRPr lang="zh-TW" altLang="en-US" dirty="0"/>
          </a:p>
          <a:p>
            <a:endParaRPr lang="zh-TW" altLang="en-US" dirty="0"/>
          </a:p>
        </p:txBody>
      </p:sp>
      <p:sp>
        <p:nvSpPr>
          <p:cNvPr id="4" name="投影片編號版面配置區 3"/>
          <p:cNvSpPr>
            <a:spLocks noGrp="1"/>
          </p:cNvSpPr>
          <p:nvPr>
            <p:ph type="sldNum" sz="quarter" idx="5"/>
          </p:nvPr>
        </p:nvSpPr>
        <p:spPr/>
        <p:txBody>
          <a:bodyPr/>
          <a:lstStyle/>
          <a:p>
            <a:fld id="{57CD1FCD-C305-426F-A64D-EAFC3A7C12EA}" type="slidenum">
              <a:rPr lang="zh-TW" altLang="en-US" smtClean="0"/>
              <a:t>15</a:t>
            </a:fld>
            <a:endParaRPr lang="zh-TW" altLang="en-US"/>
          </a:p>
        </p:txBody>
      </p:sp>
    </p:spTree>
    <p:extLst>
      <p:ext uri="{BB962C8B-B14F-4D97-AF65-F5344CB8AC3E}">
        <p14:creationId xmlns:p14="http://schemas.microsoft.com/office/powerpoint/2010/main" val="2904339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650528"/>
          </a:xfrm>
        </p:spPr>
        <p:txBody>
          <a:bodyPr anchor="b">
            <a:normAutofit/>
          </a:bodyPr>
          <a:lstStyle>
            <a:lvl1pPr algn="ctr">
              <a:lnSpc>
                <a:spcPct val="85000"/>
              </a:lnSpc>
              <a:defRPr sz="4000" b="1" cap="all" baseline="0">
                <a:solidFill>
                  <a:schemeClr val="tx1"/>
                </a:solidFill>
              </a:defRPr>
            </a:lvl1pPr>
          </a:lstStyle>
          <a:p>
            <a:r>
              <a:rPr lang="zh-TW" altLang="en-US"/>
              <a:t>按一下以編輯母片標題樣式</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TW" altLang="en-US" dirty="0"/>
              <a:t>按一下以編輯母片子標題樣式</a:t>
            </a:r>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fld id="{9DA6D783-0A67-44AD-B356-0C951E1F6EBE}" type="datetimeFigureOut">
              <a:rPr lang="zh-TW" altLang="en-US" smtClean="0"/>
              <a:t>2020/8/19</a:t>
            </a:fld>
            <a:endParaRPr lang="zh-TW" altLang="en-US"/>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zh-TW" alt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405A8429-9A48-4062-99E2-C9BAB0EE2E76}" type="slidenum">
              <a:rPr lang="zh-TW" altLang="en-US" smtClean="0"/>
              <a:t>‹#›</a:t>
            </a:fld>
            <a:endParaRPr lang="zh-TW" altLang="en-US"/>
          </a:p>
        </p:txBody>
      </p:sp>
      <p:cxnSp>
        <p:nvCxnSpPr>
          <p:cNvPr id="8" name="Straight Connector 7"/>
          <p:cNvCxnSpPr/>
          <p:nvPr/>
        </p:nvCxnSpPr>
        <p:spPr>
          <a:xfrm>
            <a:off x="1981199" y="3397133"/>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8133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9DA6D783-0A67-44AD-B356-0C951E1F6EBE}" type="datetimeFigureOut">
              <a:rPr lang="zh-TW" altLang="en-US" smtClean="0"/>
              <a:t>2020/8/19</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405A8429-9A48-4062-99E2-C9BAB0EE2E76}" type="slidenum">
              <a:rPr lang="zh-TW" altLang="en-US" smtClean="0"/>
              <a:t>‹#›</a:t>
            </a:fld>
            <a:endParaRPr lang="zh-TW" altLang="en-US"/>
          </a:p>
        </p:txBody>
      </p:sp>
    </p:spTree>
    <p:extLst>
      <p:ext uri="{BB962C8B-B14F-4D97-AF65-F5344CB8AC3E}">
        <p14:creationId xmlns:p14="http://schemas.microsoft.com/office/powerpoint/2010/main" val="2700237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9DA6D783-0A67-44AD-B356-0C951E1F6EBE}" type="datetimeFigureOut">
              <a:rPr lang="zh-TW" altLang="en-US" smtClean="0"/>
              <a:t>2020/8/19</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405A8429-9A48-4062-99E2-C9BAB0EE2E76}" type="slidenum">
              <a:rPr lang="zh-TW" altLang="en-US" smtClean="0"/>
              <a:t>‹#›</a:t>
            </a:fld>
            <a:endParaRPr lang="zh-TW" altLang="en-US"/>
          </a:p>
        </p:txBody>
      </p:sp>
    </p:spTree>
    <p:extLst>
      <p:ext uri="{BB962C8B-B14F-4D97-AF65-F5344CB8AC3E}">
        <p14:creationId xmlns:p14="http://schemas.microsoft.com/office/powerpoint/2010/main" val="2414832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9DA6D783-0A67-44AD-B356-0C951E1F6EBE}" type="datetimeFigureOut">
              <a:rPr lang="zh-TW" altLang="en-US" smtClean="0"/>
              <a:t>2020/8/19</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405A8429-9A48-4062-99E2-C9BAB0EE2E76}" type="slidenum">
              <a:rPr lang="zh-TW" altLang="en-US" smtClean="0"/>
              <a:t>‹#›</a:t>
            </a:fld>
            <a:endParaRPr lang="zh-TW" altLang="en-US"/>
          </a:p>
        </p:txBody>
      </p:sp>
    </p:spTree>
    <p:extLst>
      <p:ext uri="{BB962C8B-B14F-4D97-AF65-F5344CB8AC3E}">
        <p14:creationId xmlns:p14="http://schemas.microsoft.com/office/powerpoint/2010/main" val="3126071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zh-TW" altLang="en-US"/>
              <a:t>按一下以編輯母片標題樣式</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9DA6D783-0A67-44AD-B356-0C951E1F6EBE}" type="datetimeFigureOut">
              <a:rPr lang="zh-TW" altLang="en-US" smtClean="0"/>
              <a:t>2020/8/19</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405A8429-9A48-4062-99E2-C9BAB0EE2E76}" type="slidenum">
              <a:rPr lang="zh-TW" altLang="en-US" smtClean="0"/>
              <a:t>‹#›</a:t>
            </a:fld>
            <a:endParaRPr lang="zh-TW" altLang="en-US"/>
          </a:p>
        </p:txBody>
      </p:sp>
      <p:cxnSp>
        <p:nvCxnSpPr>
          <p:cNvPr id="7" name="Straight Connector 6"/>
          <p:cNvCxnSpPr/>
          <p:nvPr/>
        </p:nvCxnSpPr>
        <p:spPr>
          <a:xfrm>
            <a:off x="1981200" y="4020408"/>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0762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9DA6D783-0A67-44AD-B356-0C951E1F6EBE}" type="datetimeFigureOut">
              <a:rPr lang="zh-TW" altLang="en-US" smtClean="0"/>
              <a:t>2020/8/19</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405A8429-9A48-4062-99E2-C9BAB0EE2E76}" type="slidenum">
              <a:rPr lang="zh-TW" altLang="en-US" smtClean="0"/>
              <a:t>‹#›</a:t>
            </a:fld>
            <a:endParaRPr lang="zh-TW" altLang="en-US"/>
          </a:p>
        </p:txBody>
      </p:sp>
    </p:spTree>
    <p:extLst>
      <p:ext uri="{BB962C8B-B14F-4D97-AF65-F5344CB8AC3E}">
        <p14:creationId xmlns:p14="http://schemas.microsoft.com/office/powerpoint/2010/main" val="1239467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9DA6D783-0A67-44AD-B356-0C951E1F6EBE}" type="datetimeFigureOut">
              <a:rPr lang="zh-TW" altLang="en-US" smtClean="0"/>
              <a:t>2020/8/19</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405A8429-9A48-4062-99E2-C9BAB0EE2E76}" type="slidenum">
              <a:rPr lang="zh-TW" altLang="en-US" smtClean="0"/>
              <a:t>‹#›</a:t>
            </a:fld>
            <a:endParaRPr lang="zh-TW" altLang="en-US"/>
          </a:p>
        </p:txBody>
      </p:sp>
    </p:spTree>
    <p:extLst>
      <p:ext uri="{BB962C8B-B14F-4D97-AF65-F5344CB8AC3E}">
        <p14:creationId xmlns:p14="http://schemas.microsoft.com/office/powerpoint/2010/main" val="329795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9DA6D783-0A67-44AD-B356-0C951E1F6EBE}" type="datetimeFigureOut">
              <a:rPr lang="zh-TW" altLang="en-US" smtClean="0"/>
              <a:t>2020/8/19</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405A8429-9A48-4062-99E2-C9BAB0EE2E76}" type="slidenum">
              <a:rPr lang="zh-TW" altLang="en-US" smtClean="0"/>
              <a:t>‹#›</a:t>
            </a:fld>
            <a:endParaRPr lang="zh-TW" altLang="en-US"/>
          </a:p>
        </p:txBody>
      </p:sp>
    </p:spTree>
    <p:extLst>
      <p:ext uri="{BB962C8B-B14F-4D97-AF65-F5344CB8AC3E}">
        <p14:creationId xmlns:p14="http://schemas.microsoft.com/office/powerpoint/2010/main" val="171978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A6D783-0A67-44AD-B356-0C951E1F6EBE}" type="datetimeFigureOut">
              <a:rPr lang="zh-TW" altLang="en-US" smtClean="0"/>
              <a:t>2020/8/19</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405A8429-9A48-4062-99E2-C9BAB0EE2E76}" type="slidenum">
              <a:rPr lang="zh-TW" altLang="en-US" smtClean="0"/>
              <a:t>‹#›</a:t>
            </a:fld>
            <a:endParaRPr lang="zh-TW" altLang="en-US"/>
          </a:p>
        </p:txBody>
      </p:sp>
    </p:spTree>
    <p:extLst>
      <p:ext uri="{BB962C8B-B14F-4D97-AF65-F5344CB8AC3E}">
        <p14:creationId xmlns:p14="http://schemas.microsoft.com/office/powerpoint/2010/main" val="273227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zh-TW" altLang="en-US"/>
              <a:t>按一下以編輯母片標題樣式</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Date Placeholder 4"/>
          <p:cNvSpPr>
            <a:spLocks noGrp="1"/>
          </p:cNvSpPr>
          <p:nvPr>
            <p:ph type="dt" sz="half" idx="10"/>
          </p:nvPr>
        </p:nvSpPr>
        <p:spPr/>
        <p:txBody>
          <a:bodyPr/>
          <a:lstStyle/>
          <a:p>
            <a:fld id="{9DA6D783-0A67-44AD-B356-0C951E1F6EBE}" type="datetimeFigureOut">
              <a:rPr lang="zh-TW" altLang="en-US" smtClean="0"/>
              <a:t>2020/8/19</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405A8429-9A48-4062-99E2-C9BAB0EE2E76}" type="slidenum">
              <a:rPr lang="zh-TW" altLang="en-US" smtClean="0"/>
              <a:t>‹#›</a:t>
            </a:fld>
            <a:endParaRPr lang="zh-TW" altLang="en-US"/>
          </a:p>
        </p:txBody>
      </p:sp>
    </p:spTree>
    <p:extLst>
      <p:ext uri="{BB962C8B-B14F-4D97-AF65-F5344CB8AC3E}">
        <p14:creationId xmlns:p14="http://schemas.microsoft.com/office/powerpoint/2010/main" val="2343488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Date Placeholder 4"/>
          <p:cNvSpPr>
            <a:spLocks noGrp="1"/>
          </p:cNvSpPr>
          <p:nvPr>
            <p:ph type="dt" sz="half" idx="10"/>
          </p:nvPr>
        </p:nvSpPr>
        <p:spPr/>
        <p:txBody>
          <a:bodyPr/>
          <a:lstStyle/>
          <a:p>
            <a:fld id="{9DA6D783-0A67-44AD-B356-0C951E1F6EBE}" type="datetimeFigureOut">
              <a:rPr lang="zh-TW" altLang="en-US" smtClean="0"/>
              <a:t>2020/8/19</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405A8429-9A48-4062-99E2-C9BAB0EE2E76}" type="slidenum">
              <a:rPr lang="zh-TW" altLang="en-US" smtClean="0"/>
              <a:t>‹#›</a:t>
            </a:fld>
            <a:endParaRPr lang="zh-TW" altLang="en-US"/>
          </a:p>
        </p:txBody>
      </p:sp>
    </p:spTree>
    <p:extLst>
      <p:ext uri="{BB962C8B-B14F-4D97-AF65-F5344CB8AC3E}">
        <p14:creationId xmlns:p14="http://schemas.microsoft.com/office/powerpoint/2010/main" val="2181780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922021"/>
          </a:xfrm>
          <a:prstGeom prst="rect">
            <a:avLst/>
          </a:prstGeom>
        </p:spPr>
        <p:txBody>
          <a:bodyPr vert="horz" lIns="91440" tIns="45720" rIns="91440" bIns="45720" rtlCol="0" anchor="ctr">
            <a:normAutofit/>
          </a:bodyPr>
          <a:lstStyle/>
          <a:p>
            <a:r>
              <a:rPr lang="zh-TW" altLang="en-US" dirty="0"/>
              <a:t>按一下以編輯母片標題樣式</a:t>
            </a:r>
            <a:endParaRPr lang="en-US" dirty="0"/>
          </a:p>
        </p:txBody>
      </p:sp>
      <p:sp>
        <p:nvSpPr>
          <p:cNvPr id="3" name="Text Placeholder 2"/>
          <p:cNvSpPr>
            <a:spLocks noGrp="1"/>
          </p:cNvSpPr>
          <p:nvPr>
            <p:ph type="body" idx="1"/>
          </p:nvPr>
        </p:nvSpPr>
        <p:spPr>
          <a:xfrm>
            <a:off x="1143000" y="1531621"/>
            <a:ext cx="9872871" cy="4564379"/>
          </a:xfrm>
          <a:prstGeom prst="rect">
            <a:avLst/>
          </a:prstGeom>
        </p:spPr>
        <p:txBody>
          <a:bodyPr vert="horz" lIns="91440" tIns="45720" rIns="91440" bIns="45720" rtlCol="0">
            <a:normAutofit/>
          </a:bodyPr>
          <a:lstStyle/>
          <a:p>
            <a:pPr lvl="0"/>
            <a:r>
              <a:rPr lang="zh-TW" altLang="en-US" dirty="0"/>
              <a:t>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tx1"/>
                </a:solidFill>
              </a:defRPr>
            </a:lvl1pPr>
          </a:lstStyle>
          <a:p>
            <a:fld id="{9DA6D783-0A67-44AD-B356-0C951E1F6EBE}" type="datetimeFigureOut">
              <a:rPr lang="zh-TW" altLang="en-US" smtClean="0"/>
              <a:t>2020/8/19</a:t>
            </a:fld>
            <a:endParaRPr lang="zh-TW" alt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tx1"/>
                </a:solidFill>
              </a:defRPr>
            </a:lvl1pPr>
          </a:lstStyle>
          <a:p>
            <a:endParaRPr lang="zh-TW" alt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tx1"/>
                </a:solidFill>
              </a:defRPr>
            </a:lvl1pPr>
          </a:lstStyle>
          <a:p>
            <a:fld id="{405A8429-9A48-4062-99E2-C9BAB0EE2E76}" type="slidenum">
              <a:rPr lang="zh-TW" altLang="en-US" smtClean="0"/>
              <a:t>‹#›</a:t>
            </a:fld>
            <a:endParaRPr lang="zh-TW" altLang="en-US"/>
          </a:p>
        </p:txBody>
      </p:sp>
    </p:spTree>
    <p:extLst>
      <p:ext uri="{BB962C8B-B14F-4D97-AF65-F5344CB8AC3E}">
        <p14:creationId xmlns:p14="http://schemas.microsoft.com/office/powerpoint/2010/main" val="390851188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3600" b="1" kern="1200">
          <a:solidFill>
            <a:schemeClr val="tx1"/>
          </a:solidFill>
          <a:latin typeface="微軟正黑體" panose="020B0604030504040204" pitchFamily="34" charset="-120"/>
          <a:ea typeface="微軟正黑體" panose="020B0604030504040204" pitchFamily="34" charset="-120"/>
          <a:cs typeface="+mj-cs"/>
        </a:defRPr>
      </a:lvl1pPr>
    </p:titleStyle>
    <p:bodyStyle>
      <a:lvl1pPr marL="228600" indent="-182880" algn="l" defTabSz="914400" rtl="0" eaLnBrk="1" latinLnBrk="0" hangingPunct="1">
        <a:lnSpc>
          <a:spcPct val="150000"/>
        </a:lnSpc>
        <a:spcBef>
          <a:spcPts val="1400"/>
        </a:spcBef>
        <a:buClr>
          <a:schemeClr val="tx1"/>
        </a:buClr>
        <a:buSzPct val="80000"/>
        <a:buFont typeface="Corbel" pitchFamily="34" charset="0"/>
        <a:buChar char="•"/>
        <a:defRPr sz="2000" kern="1200">
          <a:solidFill>
            <a:schemeClr val="tx1"/>
          </a:solidFill>
          <a:latin typeface="微軟正黑體" panose="020B0604030504040204" pitchFamily="34" charset="-120"/>
          <a:ea typeface="微軟正黑體" panose="020B0604030504040204" pitchFamily="34" charset="-120"/>
          <a:cs typeface="+mn-cs"/>
        </a:defRPr>
      </a:lvl1pPr>
      <a:lvl2pPr marL="457200" indent="-182880" algn="l" defTabSz="914400" rtl="0" eaLnBrk="1" latinLnBrk="0" hangingPunct="1">
        <a:lnSpc>
          <a:spcPct val="150000"/>
        </a:lnSpc>
        <a:spcBef>
          <a:spcPts val="200"/>
        </a:spcBef>
        <a:spcAft>
          <a:spcPts val="400"/>
        </a:spcAft>
        <a:buClr>
          <a:schemeClr val="tx1"/>
        </a:buClr>
        <a:buSzPct val="80000"/>
        <a:buFont typeface="Corbel" pitchFamily="34" charset="0"/>
        <a:buChar char="•"/>
        <a:defRPr sz="2000" kern="1200">
          <a:solidFill>
            <a:schemeClr val="tx1"/>
          </a:solidFill>
          <a:latin typeface="微軟正黑體" panose="020B0604030504040204" pitchFamily="34" charset="-120"/>
          <a:ea typeface="微軟正黑體" panose="020B0604030504040204" pitchFamily="34" charset="-120"/>
          <a:cs typeface="+mn-cs"/>
        </a:defRPr>
      </a:lvl2pPr>
      <a:lvl3pPr marL="731520" indent="-182880" algn="l" defTabSz="914400" rtl="0" eaLnBrk="1" latinLnBrk="0" hangingPunct="1">
        <a:lnSpc>
          <a:spcPct val="150000"/>
        </a:lnSpc>
        <a:spcBef>
          <a:spcPts val="200"/>
        </a:spcBef>
        <a:spcAft>
          <a:spcPts val="400"/>
        </a:spcAft>
        <a:buClr>
          <a:schemeClr val="tx1"/>
        </a:buClr>
        <a:buSzPct val="80000"/>
        <a:buFont typeface="Corbel" pitchFamily="34" charset="0"/>
        <a:buChar char="•"/>
        <a:defRPr sz="2000" kern="1200">
          <a:solidFill>
            <a:schemeClr val="tx1"/>
          </a:solidFill>
          <a:latin typeface="微軟正黑體" panose="020B0604030504040204" pitchFamily="34" charset="-120"/>
          <a:ea typeface="微軟正黑體" panose="020B0604030504040204" pitchFamily="34" charset="-120"/>
          <a:cs typeface="+mn-cs"/>
        </a:defRPr>
      </a:lvl3pPr>
      <a:lvl4pPr marL="1005840" indent="-182880" algn="l" defTabSz="914400" rtl="0" eaLnBrk="1" latinLnBrk="0" hangingPunct="1">
        <a:lnSpc>
          <a:spcPct val="150000"/>
        </a:lnSpc>
        <a:spcBef>
          <a:spcPts val="200"/>
        </a:spcBef>
        <a:spcAft>
          <a:spcPts val="400"/>
        </a:spcAft>
        <a:buClr>
          <a:schemeClr val="tx1"/>
        </a:buClr>
        <a:buSzPct val="80000"/>
        <a:buFont typeface="Corbel" pitchFamily="34" charset="0"/>
        <a:buChar char="•"/>
        <a:defRPr sz="2000" kern="1200">
          <a:solidFill>
            <a:schemeClr val="tx1"/>
          </a:solidFill>
          <a:latin typeface="微軟正黑體" panose="020B0604030504040204" pitchFamily="34" charset="-120"/>
          <a:ea typeface="微軟正黑體" panose="020B0604030504040204" pitchFamily="34" charset="-120"/>
          <a:cs typeface="+mn-cs"/>
        </a:defRPr>
      </a:lvl4pPr>
      <a:lvl5pPr marL="1280160" indent="-182880" algn="l" defTabSz="914400" rtl="0" eaLnBrk="1" latinLnBrk="0" hangingPunct="1">
        <a:lnSpc>
          <a:spcPct val="150000"/>
        </a:lnSpc>
        <a:spcBef>
          <a:spcPts val="200"/>
        </a:spcBef>
        <a:spcAft>
          <a:spcPts val="400"/>
        </a:spcAft>
        <a:buClr>
          <a:schemeClr val="tx1"/>
        </a:buClr>
        <a:buSzPct val="80000"/>
        <a:buFont typeface="Corbel" pitchFamily="34" charset="0"/>
        <a:buChar char="•"/>
        <a:defRPr sz="2000" kern="1200">
          <a:solidFill>
            <a:schemeClr val="tx1"/>
          </a:solidFill>
          <a:latin typeface="微軟正黑體" panose="020B0604030504040204" pitchFamily="34" charset="-120"/>
          <a:ea typeface="微軟正黑體" panose="020B0604030504040204" pitchFamily="34" charset="-120"/>
          <a:cs typeface="+mn-cs"/>
        </a:defRPr>
      </a:lvl5pPr>
      <a:lvl6pPr marL="16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0BC87B5-1B52-4C96-BFCE-34446F16FD62}"/>
              </a:ext>
            </a:extLst>
          </p:cNvPr>
          <p:cNvSpPr>
            <a:spLocks noGrp="1"/>
          </p:cNvSpPr>
          <p:nvPr>
            <p:ph type="ctrTitle"/>
          </p:nvPr>
        </p:nvSpPr>
        <p:spPr/>
        <p:txBody>
          <a:bodyPr>
            <a:normAutofit/>
          </a:bodyPr>
          <a:lstStyle/>
          <a:p>
            <a:pPr>
              <a:lnSpc>
                <a:spcPct val="150000"/>
              </a:lnSpc>
            </a:pPr>
            <a:r>
              <a:rPr lang="en-US" altLang="zh-TW" sz="3200" cap="none" dirty="0"/>
              <a:t>Why do drivers continue driving while fatigued? </a:t>
            </a:r>
            <a:br>
              <a:rPr lang="en-US" altLang="zh-TW" sz="3200" cap="none" dirty="0"/>
            </a:br>
            <a:r>
              <a:rPr lang="en-US" altLang="zh-TW" sz="3200" cap="none" dirty="0"/>
              <a:t>An application of the theory of planned behavior</a:t>
            </a:r>
            <a:endParaRPr lang="zh-TW" altLang="en-US" sz="3200" cap="none" dirty="0"/>
          </a:p>
        </p:txBody>
      </p:sp>
      <p:sp>
        <p:nvSpPr>
          <p:cNvPr id="3" name="副標題 2">
            <a:extLst>
              <a:ext uri="{FF2B5EF4-FFF2-40B4-BE49-F238E27FC236}">
                <a16:creationId xmlns:a16="http://schemas.microsoft.com/office/drawing/2014/main" id="{0CEF4E1C-0F7C-4289-96EB-FEC1EF324241}"/>
              </a:ext>
            </a:extLst>
          </p:cNvPr>
          <p:cNvSpPr>
            <a:spLocks noGrp="1"/>
          </p:cNvSpPr>
          <p:nvPr>
            <p:ph type="subTitle" idx="1"/>
          </p:nvPr>
        </p:nvSpPr>
        <p:spPr/>
        <p:txBody>
          <a:bodyPr>
            <a:normAutofit fontScale="92500"/>
          </a:bodyPr>
          <a:lstStyle/>
          <a:p>
            <a:r>
              <a:rPr lang="en-US" altLang="zh-TW" dirty="0"/>
              <a:t>Transportation Research Part A 98 (2017) 141–149</a:t>
            </a:r>
          </a:p>
          <a:p>
            <a:r>
              <a:rPr lang="en-US" altLang="zh-TW" dirty="0"/>
              <a:t>Kang Jiang, </a:t>
            </a:r>
            <a:r>
              <a:rPr lang="en-US" altLang="zh-TW" dirty="0" err="1"/>
              <a:t>Feiyang</a:t>
            </a:r>
            <a:r>
              <a:rPr lang="en-US" altLang="zh-TW" dirty="0"/>
              <a:t> Ling, </a:t>
            </a:r>
            <a:r>
              <a:rPr lang="en-US" altLang="zh-TW" dirty="0" err="1"/>
              <a:t>Zhongxiang</a:t>
            </a:r>
            <a:r>
              <a:rPr lang="en-US" altLang="zh-TW" dirty="0"/>
              <a:t> Feng, </a:t>
            </a:r>
            <a:r>
              <a:rPr lang="en-US" altLang="zh-TW" dirty="0" err="1"/>
              <a:t>Kun</a:t>
            </a:r>
            <a:r>
              <a:rPr lang="en-US" altLang="zh-TW" dirty="0"/>
              <a:t> Wang, Cheng Shao</a:t>
            </a:r>
            <a:endParaRPr lang="zh-TW" altLang="en-US" dirty="0"/>
          </a:p>
        </p:txBody>
      </p:sp>
    </p:spTree>
    <p:extLst>
      <p:ext uri="{BB962C8B-B14F-4D97-AF65-F5344CB8AC3E}">
        <p14:creationId xmlns:p14="http://schemas.microsoft.com/office/powerpoint/2010/main" val="1030736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6701F92-0E79-4673-8C34-58D63086EF9F}"/>
              </a:ext>
            </a:extLst>
          </p:cNvPr>
          <p:cNvSpPr>
            <a:spLocks noGrp="1"/>
          </p:cNvSpPr>
          <p:nvPr>
            <p:ph type="title"/>
          </p:nvPr>
        </p:nvSpPr>
        <p:spPr/>
        <p:txBody>
          <a:bodyPr/>
          <a:lstStyle/>
          <a:p>
            <a:r>
              <a:rPr lang="zh-TW" altLang="en-US" dirty="0"/>
              <a:t>疲勞駕駛行為</a:t>
            </a:r>
            <a:r>
              <a:rPr lang="en-US" altLang="zh-TW" dirty="0"/>
              <a:t>(SB)</a:t>
            </a:r>
            <a:endParaRPr lang="zh-TW" altLang="en-US" dirty="0"/>
          </a:p>
        </p:txBody>
      </p:sp>
      <p:sp>
        <p:nvSpPr>
          <p:cNvPr id="3" name="內容版面配置區 2">
            <a:extLst>
              <a:ext uri="{FF2B5EF4-FFF2-40B4-BE49-F238E27FC236}">
                <a16:creationId xmlns:a16="http://schemas.microsoft.com/office/drawing/2014/main" id="{8A2F84C5-AE1A-466F-9DFC-1107F9775968}"/>
              </a:ext>
            </a:extLst>
          </p:cNvPr>
          <p:cNvSpPr>
            <a:spLocks noGrp="1"/>
          </p:cNvSpPr>
          <p:nvPr>
            <p:ph idx="1"/>
          </p:nvPr>
        </p:nvSpPr>
        <p:spPr/>
        <p:txBody>
          <a:bodyPr/>
          <a:lstStyle/>
          <a:p>
            <a:pPr marL="502920" indent="-457200">
              <a:buFont typeface="+mj-lt"/>
              <a:buAutoNum type="arabicPeriod"/>
            </a:pPr>
            <a:r>
              <a:rPr lang="zh-TW" altLang="en-US" dirty="0"/>
              <a:t>疲勞時，我總是選擇繼續駕駛直到到達目的地</a:t>
            </a:r>
            <a:endParaRPr lang="en-US" altLang="zh-TW" dirty="0"/>
          </a:p>
          <a:p>
            <a:pPr marL="502920" indent="-457200">
              <a:buFont typeface="+mj-lt"/>
              <a:buAutoNum type="arabicPeriod"/>
            </a:pPr>
            <a:r>
              <a:rPr lang="zh-TW" altLang="en-US" dirty="0"/>
              <a:t>我會繼續駕駛，直到我精疲力竭</a:t>
            </a:r>
            <a:endParaRPr lang="en-US" altLang="zh-TW" dirty="0"/>
          </a:p>
          <a:p>
            <a:pPr marL="502920" indent="-457200">
              <a:buFont typeface="+mj-lt"/>
              <a:buAutoNum type="arabicPeriod"/>
            </a:pPr>
            <a:r>
              <a:rPr lang="zh-TW" altLang="en-US" dirty="0"/>
              <a:t>我會採取一些對疲勞相關的對策，並同時繼續駕駛</a:t>
            </a:r>
            <a:endParaRPr lang="en-US" altLang="zh-TW" dirty="0"/>
          </a:p>
          <a:p>
            <a:pPr marL="502920" indent="-457200">
              <a:buFont typeface="+mj-lt"/>
              <a:buAutoNum type="arabicPeriod"/>
            </a:pPr>
            <a:r>
              <a:rPr lang="zh-TW" altLang="en-US" dirty="0"/>
              <a:t>我會短暫休息後繼續駕駛</a:t>
            </a:r>
          </a:p>
        </p:txBody>
      </p:sp>
    </p:spTree>
    <p:extLst>
      <p:ext uri="{BB962C8B-B14F-4D97-AF65-F5344CB8AC3E}">
        <p14:creationId xmlns:p14="http://schemas.microsoft.com/office/powerpoint/2010/main" val="1358768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A66F427-8E08-4746-8D58-1DD45D90E6D7}"/>
              </a:ext>
            </a:extLst>
          </p:cNvPr>
          <p:cNvSpPr>
            <a:spLocks noGrp="1"/>
          </p:cNvSpPr>
          <p:nvPr>
            <p:ph type="title"/>
          </p:nvPr>
        </p:nvSpPr>
        <p:spPr/>
        <p:txBody>
          <a:bodyPr/>
          <a:lstStyle/>
          <a:p>
            <a:r>
              <a:rPr lang="zh-TW" altLang="en-US" dirty="0"/>
              <a:t>基本資料</a:t>
            </a:r>
          </a:p>
        </p:txBody>
      </p:sp>
      <p:sp>
        <p:nvSpPr>
          <p:cNvPr id="3" name="內容版面配置區 2">
            <a:extLst>
              <a:ext uri="{FF2B5EF4-FFF2-40B4-BE49-F238E27FC236}">
                <a16:creationId xmlns:a16="http://schemas.microsoft.com/office/drawing/2014/main" id="{584A34D5-0AD2-49F4-8466-D1F84B8BF9FD}"/>
              </a:ext>
            </a:extLst>
          </p:cNvPr>
          <p:cNvSpPr>
            <a:spLocks noGrp="1"/>
          </p:cNvSpPr>
          <p:nvPr>
            <p:ph idx="1"/>
          </p:nvPr>
        </p:nvSpPr>
        <p:spPr/>
        <p:txBody>
          <a:bodyPr/>
          <a:lstStyle/>
          <a:p>
            <a:r>
              <a:rPr lang="zh-TW" altLang="en-US" dirty="0"/>
              <a:t>獲得</a:t>
            </a:r>
            <a:r>
              <a:rPr lang="en-US" altLang="zh-TW" dirty="0"/>
              <a:t>214</a:t>
            </a:r>
            <a:r>
              <a:rPr lang="zh-TW" altLang="en-US" dirty="0"/>
              <a:t>有效問卷，男性</a:t>
            </a:r>
            <a:r>
              <a:rPr lang="en-US" altLang="zh-TW" dirty="0"/>
              <a:t>113</a:t>
            </a:r>
            <a:r>
              <a:rPr lang="zh-TW" altLang="en-US" dirty="0"/>
              <a:t>、女性</a:t>
            </a:r>
            <a:r>
              <a:rPr lang="en-US" altLang="zh-TW" dirty="0"/>
              <a:t>101</a:t>
            </a:r>
          </a:p>
          <a:p>
            <a:r>
              <a:rPr lang="zh-TW" altLang="en-US" dirty="0"/>
              <a:t>平均年齡</a:t>
            </a:r>
            <a:r>
              <a:rPr lang="en-US" altLang="zh-TW" dirty="0"/>
              <a:t>31.39</a:t>
            </a:r>
            <a:r>
              <a:rPr lang="zh-TW" altLang="en-US" dirty="0"/>
              <a:t>歲</a:t>
            </a:r>
            <a:r>
              <a:rPr lang="en-US" altLang="zh-TW" dirty="0"/>
              <a:t>(SD=5.49)</a:t>
            </a:r>
          </a:p>
          <a:p>
            <a:r>
              <a:rPr lang="zh-TW" altLang="en-US" dirty="0"/>
              <a:t>平均駕駛經驗</a:t>
            </a:r>
            <a:r>
              <a:rPr lang="en-US" altLang="zh-TW" dirty="0"/>
              <a:t>4.22</a:t>
            </a:r>
            <a:r>
              <a:rPr lang="zh-TW" altLang="en-US" dirty="0"/>
              <a:t>年</a:t>
            </a:r>
            <a:r>
              <a:rPr lang="en-US" altLang="zh-TW" dirty="0"/>
              <a:t>(SD=2.24)</a:t>
            </a:r>
            <a:r>
              <a:rPr lang="zh-TW" altLang="en-US" dirty="0"/>
              <a:t>，其中有</a:t>
            </a:r>
            <a:r>
              <a:rPr lang="en-US" altLang="zh-TW" dirty="0"/>
              <a:t>94</a:t>
            </a:r>
            <a:r>
              <a:rPr lang="zh-TW" altLang="en-US" dirty="0"/>
              <a:t>位駕駛經驗小於</a:t>
            </a:r>
            <a:r>
              <a:rPr lang="en-US" altLang="zh-TW" dirty="0"/>
              <a:t>3</a:t>
            </a:r>
            <a:r>
              <a:rPr lang="zh-TW" altLang="en-US" dirty="0"/>
              <a:t>年</a:t>
            </a:r>
            <a:r>
              <a:rPr lang="en-US" altLang="zh-TW" dirty="0"/>
              <a:t>(43.9%)</a:t>
            </a:r>
            <a:r>
              <a:rPr lang="zh-TW" altLang="en-US" dirty="0"/>
              <a:t>，剩下均超過</a:t>
            </a:r>
            <a:r>
              <a:rPr lang="en-US" altLang="zh-TW" dirty="0"/>
              <a:t>3</a:t>
            </a:r>
            <a:r>
              <a:rPr lang="zh-TW" altLang="en-US" dirty="0"/>
              <a:t>年</a:t>
            </a:r>
            <a:r>
              <a:rPr lang="en-US" altLang="zh-TW" dirty="0"/>
              <a:t>(56.1%)</a:t>
            </a:r>
          </a:p>
          <a:p>
            <a:r>
              <a:rPr lang="zh-TW" altLang="en-US" dirty="0"/>
              <a:t>有</a:t>
            </a:r>
            <a:r>
              <a:rPr lang="en-US" altLang="zh-TW" dirty="0"/>
              <a:t>49.1%</a:t>
            </a:r>
            <a:r>
              <a:rPr lang="zh-TW" altLang="en-US" dirty="0"/>
              <a:t>的人表示自己睡眠品質不好</a:t>
            </a:r>
            <a:endParaRPr lang="en-US" altLang="zh-TW" dirty="0"/>
          </a:p>
          <a:p>
            <a:r>
              <a:rPr lang="zh-TW" altLang="en-US" dirty="0"/>
              <a:t>有</a:t>
            </a:r>
            <a:r>
              <a:rPr lang="en-US" altLang="zh-TW" dirty="0"/>
              <a:t>42.5%</a:t>
            </a:r>
            <a:r>
              <a:rPr lang="zh-TW" altLang="en-US" dirty="0"/>
              <a:t>的人表示他們總是感到疲勞</a:t>
            </a:r>
            <a:r>
              <a:rPr lang="en-US" altLang="zh-TW" dirty="0"/>
              <a:t>(</a:t>
            </a:r>
            <a:r>
              <a:rPr lang="zh-TW" altLang="en-US" dirty="0"/>
              <a:t>慢性疲勞歷史</a:t>
            </a:r>
            <a:r>
              <a:rPr lang="en-US" altLang="zh-TW" dirty="0"/>
              <a:t>)</a:t>
            </a:r>
            <a:endParaRPr lang="zh-TW" altLang="en-US" dirty="0"/>
          </a:p>
        </p:txBody>
      </p:sp>
    </p:spTree>
    <p:extLst>
      <p:ext uri="{BB962C8B-B14F-4D97-AF65-F5344CB8AC3E}">
        <p14:creationId xmlns:p14="http://schemas.microsoft.com/office/powerpoint/2010/main" val="9271656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1B276CC-B778-493C-A386-579B2891E23E}"/>
              </a:ext>
            </a:extLst>
          </p:cNvPr>
          <p:cNvSpPr>
            <a:spLocks noGrp="1"/>
          </p:cNvSpPr>
          <p:nvPr>
            <p:ph type="title"/>
          </p:nvPr>
        </p:nvSpPr>
        <p:spPr/>
        <p:txBody>
          <a:bodyPr/>
          <a:lstStyle/>
          <a:p>
            <a:r>
              <a:rPr lang="zh-TW" altLang="en-US" dirty="0"/>
              <a:t>探索性因素分析</a:t>
            </a:r>
            <a:r>
              <a:rPr lang="en-US" altLang="zh-TW" dirty="0"/>
              <a:t>(EFA)</a:t>
            </a:r>
            <a:endParaRPr lang="zh-TW" altLang="en-US" dirty="0"/>
          </a:p>
        </p:txBody>
      </p:sp>
      <p:sp>
        <p:nvSpPr>
          <p:cNvPr id="3" name="內容版面配置區 2">
            <a:extLst>
              <a:ext uri="{FF2B5EF4-FFF2-40B4-BE49-F238E27FC236}">
                <a16:creationId xmlns:a16="http://schemas.microsoft.com/office/drawing/2014/main" id="{C45CC82F-552D-4090-A636-E67CA49BCDCC}"/>
              </a:ext>
            </a:extLst>
          </p:cNvPr>
          <p:cNvSpPr>
            <a:spLocks noGrp="1"/>
          </p:cNvSpPr>
          <p:nvPr>
            <p:ph idx="1"/>
          </p:nvPr>
        </p:nvSpPr>
        <p:spPr/>
        <p:txBody>
          <a:bodyPr/>
          <a:lstStyle/>
          <a:p>
            <a:r>
              <a:rPr lang="zh-TW" altLang="en-US" dirty="0"/>
              <a:t>刪除因子負荷低於</a:t>
            </a:r>
            <a:r>
              <a:rPr lang="en-US" altLang="zh-TW" dirty="0"/>
              <a:t>0.4</a:t>
            </a:r>
            <a:r>
              <a:rPr lang="zh-TW" altLang="en-US" dirty="0"/>
              <a:t>的項目</a:t>
            </a:r>
            <a:r>
              <a:rPr lang="en-US" altLang="zh-TW" dirty="0">
                <a:sym typeface="Wingdings" panose="05000000000000000000" pitchFamily="2" charset="2"/>
              </a:rPr>
              <a:t></a:t>
            </a:r>
            <a:r>
              <a:rPr lang="zh-TW" altLang="en-US" dirty="0"/>
              <a:t>刪除</a:t>
            </a:r>
            <a:r>
              <a:rPr lang="en-US" altLang="zh-TW" dirty="0"/>
              <a:t>SB</a:t>
            </a:r>
            <a:r>
              <a:rPr lang="en-US" altLang="zh-TW" sz="1600" dirty="0"/>
              <a:t>4</a:t>
            </a:r>
            <a:r>
              <a:rPr lang="zh-TW" altLang="en-US" dirty="0"/>
              <a:t>、</a:t>
            </a:r>
            <a:r>
              <a:rPr lang="en-US" altLang="zh-TW" dirty="0"/>
              <a:t>SBI</a:t>
            </a:r>
            <a:r>
              <a:rPr lang="en-US" altLang="zh-TW" sz="1600" dirty="0"/>
              <a:t>4</a:t>
            </a:r>
            <a:r>
              <a:rPr lang="zh-TW" altLang="en-US" dirty="0"/>
              <a:t>、</a:t>
            </a:r>
            <a:r>
              <a:rPr lang="en-US" altLang="zh-TW" dirty="0"/>
              <a:t>SA</a:t>
            </a:r>
            <a:r>
              <a:rPr lang="en-US" altLang="zh-TW" sz="1600" dirty="0"/>
              <a:t>1</a:t>
            </a:r>
            <a:r>
              <a:rPr lang="zh-TW" altLang="en-US" dirty="0"/>
              <a:t>、</a:t>
            </a:r>
            <a:r>
              <a:rPr lang="en-US" altLang="zh-TW" dirty="0"/>
              <a:t>SA</a:t>
            </a:r>
            <a:r>
              <a:rPr lang="en-US" altLang="zh-TW" sz="1600" dirty="0"/>
              <a:t>2</a:t>
            </a:r>
            <a:r>
              <a:rPr lang="zh-TW" altLang="en-US" dirty="0"/>
              <a:t>、</a:t>
            </a:r>
            <a:r>
              <a:rPr lang="en-US" altLang="zh-TW" dirty="0"/>
              <a:t>SA</a:t>
            </a:r>
            <a:r>
              <a:rPr lang="en-US" altLang="zh-TW" sz="1600" dirty="0"/>
              <a:t>3</a:t>
            </a:r>
            <a:r>
              <a:rPr lang="zh-TW" altLang="en-US" dirty="0"/>
              <a:t>、</a:t>
            </a:r>
            <a:r>
              <a:rPr lang="en-US" altLang="zh-TW" dirty="0"/>
              <a:t>SA</a:t>
            </a:r>
            <a:r>
              <a:rPr lang="en-US" altLang="zh-TW" sz="1600" dirty="0"/>
              <a:t>4</a:t>
            </a:r>
            <a:r>
              <a:rPr lang="zh-TW" altLang="en-US" dirty="0"/>
              <a:t>、</a:t>
            </a:r>
            <a:r>
              <a:rPr lang="en-US" altLang="zh-TW" dirty="0"/>
              <a:t>SA</a:t>
            </a:r>
            <a:r>
              <a:rPr lang="en-US" altLang="zh-TW" sz="1600" dirty="0"/>
              <a:t>5</a:t>
            </a:r>
            <a:r>
              <a:rPr lang="zh-TW" altLang="en-US" dirty="0"/>
              <a:t>、</a:t>
            </a:r>
            <a:r>
              <a:rPr lang="en-US" altLang="zh-TW" dirty="0"/>
              <a:t>SA</a:t>
            </a:r>
            <a:r>
              <a:rPr lang="en-US" altLang="zh-TW" sz="1600" dirty="0"/>
              <a:t>6</a:t>
            </a:r>
            <a:r>
              <a:rPr lang="zh-TW" altLang="en-US" dirty="0"/>
              <a:t>，剩下</a:t>
            </a:r>
            <a:r>
              <a:rPr lang="en-US" altLang="zh-TW" dirty="0"/>
              <a:t>14</a:t>
            </a:r>
            <a:r>
              <a:rPr lang="zh-TW" altLang="en-US" dirty="0"/>
              <a:t>個項目進行主成分分析</a:t>
            </a:r>
            <a:endParaRPr lang="en-US" altLang="zh-TW" dirty="0"/>
          </a:p>
          <a:p>
            <a:endParaRPr lang="zh-TW" altLang="en-US" dirty="0"/>
          </a:p>
        </p:txBody>
      </p:sp>
      <p:pic>
        <p:nvPicPr>
          <p:cNvPr id="5" name="圖片 4">
            <a:extLst>
              <a:ext uri="{FF2B5EF4-FFF2-40B4-BE49-F238E27FC236}">
                <a16:creationId xmlns:a16="http://schemas.microsoft.com/office/drawing/2014/main" id="{E0921AFA-8075-489A-8907-1A614D77ACA0}"/>
              </a:ext>
            </a:extLst>
          </p:cNvPr>
          <p:cNvPicPr>
            <a:picLocks noChangeAspect="1"/>
          </p:cNvPicPr>
          <p:nvPr/>
        </p:nvPicPr>
        <p:blipFill rotWithShape="1">
          <a:blip r:embed="rId3">
            <a:extLst>
              <a:ext uri="{28A0092B-C50C-407E-A947-70E740481C1C}">
                <a14:useLocalDpi xmlns:a14="http://schemas.microsoft.com/office/drawing/2010/main" val="0"/>
              </a:ext>
            </a:extLst>
          </a:blip>
          <a:srcRect b="3430"/>
          <a:stretch/>
        </p:blipFill>
        <p:spPr>
          <a:xfrm>
            <a:off x="986901" y="2453642"/>
            <a:ext cx="10218198" cy="4089201"/>
          </a:xfrm>
          <a:prstGeom prst="rect">
            <a:avLst/>
          </a:prstGeom>
        </p:spPr>
      </p:pic>
    </p:spTree>
    <p:extLst>
      <p:ext uri="{BB962C8B-B14F-4D97-AF65-F5344CB8AC3E}">
        <p14:creationId xmlns:p14="http://schemas.microsoft.com/office/powerpoint/2010/main" val="17984051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A3B8B4F-ED69-44A8-B5DF-C883CE07B000}"/>
              </a:ext>
            </a:extLst>
          </p:cNvPr>
          <p:cNvSpPr>
            <a:spLocks noGrp="1"/>
          </p:cNvSpPr>
          <p:nvPr>
            <p:ph type="title"/>
          </p:nvPr>
        </p:nvSpPr>
        <p:spPr/>
        <p:txBody>
          <a:bodyPr/>
          <a:lstStyle/>
          <a:p>
            <a:r>
              <a:rPr lang="zh-TW" altLang="en-US" dirty="0"/>
              <a:t>睡眠品質和疲勞歷史差異</a:t>
            </a:r>
          </a:p>
        </p:txBody>
      </p:sp>
      <p:sp>
        <p:nvSpPr>
          <p:cNvPr id="3" name="內容版面配置區 2">
            <a:extLst>
              <a:ext uri="{FF2B5EF4-FFF2-40B4-BE49-F238E27FC236}">
                <a16:creationId xmlns:a16="http://schemas.microsoft.com/office/drawing/2014/main" id="{EA92CB55-EF31-49AE-A0F0-38FD4DFC39D5}"/>
              </a:ext>
            </a:extLst>
          </p:cNvPr>
          <p:cNvSpPr>
            <a:spLocks noGrp="1"/>
          </p:cNvSpPr>
          <p:nvPr>
            <p:ph idx="1"/>
          </p:nvPr>
        </p:nvSpPr>
        <p:spPr/>
        <p:txBody>
          <a:bodyPr/>
          <a:lstStyle/>
          <a:p>
            <a:r>
              <a:rPr lang="zh-TW" altLang="en-US" dirty="0"/>
              <a:t>分析睡眠品質差</a:t>
            </a:r>
            <a:r>
              <a:rPr lang="en-US" altLang="zh-TW" dirty="0"/>
              <a:t>(N=105)</a:t>
            </a:r>
            <a:r>
              <a:rPr lang="zh-TW" altLang="en-US" dirty="0"/>
              <a:t>、睡眠品質好</a:t>
            </a:r>
            <a:r>
              <a:rPr lang="en-US" altLang="zh-TW" dirty="0"/>
              <a:t>(N=109)</a:t>
            </a:r>
            <a:r>
              <a:rPr lang="zh-TW" altLang="en-US" dirty="0"/>
              <a:t>與疲勞歷史</a:t>
            </a:r>
            <a:r>
              <a:rPr lang="en-US" altLang="zh-TW" dirty="0"/>
              <a:t>(N=91)</a:t>
            </a:r>
            <a:r>
              <a:rPr lang="zh-TW" altLang="en-US" dirty="0"/>
              <a:t>、無疲勞歷史</a:t>
            </a:r>
            <a:r>
              <a:rPr lang="en-US" altLang="zh-TW" dirty="0"/>
              <a:t>(N=123)</a:t>
            </a:r>
            <a:r>
              <a:rPr lang="zh-TW" altLang="en-US" dirty="0"/>
              <a:t>的駕駛者</a:t>
            </a:r>
            <a:endParaRPr lang="en-US" altLang="zh-TW" dirty="0"/>
          </a:p>
          <a:p>
            <a:r>
              <a:rPr lang="zh-TW" altLang="en-US" dirty="0"/>
              <a:t>睡眠品質差的平均分數均高於睡眠品質好的人</a:t>
            </a:r>
            <a:endParaRPr lang="en-US" altLang="zh-TW" dirty="0"/>
          </a:p>
          <a:p>
            <a:r>
              <a:rPr lang="zh-TW" altLang="en-US" dirty="0"/>
              <a:t>疲勞歷史，除了態度之外，所有分數均有顯著差異，有疲勞歷史者分數較高</a:t>
            </a:r>
          </a:p>
        </p:txBody>
      </p:sp>
      <p:pic>
        <p:nvPicPr>
          <p:cNvPr id="5" name="圖片 4">
            <a:extLst>
              <a:ext uri="{FF2B5EF4-FFF2-40B4-BE49-F238E27FC236}">
                <a16:creationId xmlns:a16="http://schemas.microsoft.com/office/drawing/2014/main" id="{D38174FF-C27A-473A-BAA5-1900688945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3428" y="3966415"/>
            <a:ext cx="10652014" cy="2370124"/>
          </a:xfrm>
          <a:prstGeom prst="rect">
            <a:avLst/>
          </a:prstGeom>
        </p:spPr>
      </p:pic>
    </p:spTree>
    <p:extLst>
      <p:ext uri="{BB962C8B-B14F-4D97-AF65-F5344CB8AC3E}">
        <p14:creationId xmlns:p14="http://schemas.microsoft.com/office/powerpoint/2010/main" val="18843622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BC0A8D3-EB2C-449F-9E39-21F3F20DB76B}"/>
              </a:ext>
            </a:extLst>
          </p:cNvPr>
          <p:cNvSpPr>
            <a:spLocks noGrp="1"/>
          </p:cNvSpPr>
          <p:nvPr>
            <p:ph type="title"/>
          </p:nvPr>
        </p:nvSpPr>
        <p:spPr/>
        <p:txBody>
          <a:bodyPr/>
          <a:lstStyle/>
          <a:p>
            <a:r>
              <a:rPr lang="zh-TW" altLang="en-US" dirty="0"/>
              <a:t>疲勞駕駛行為的預測因素</a:t>
            </a:r>
          </a:p>
        </p:txBody>
      </p:sp>
      <p:sp>
        <p:nvSpPr>
          <p:cNvPr id="3" name="內容版面配置區 2">
            <a:extLst>
              <a:ext uri="{FF2B5EF4-FFF2-40B4-BE49-F238E27FC236}">
                <a16:creationId xmlns:a16="http://schemas.microsoft.com/office/drawing/2014/main" id="{9B453334-D9E9-4F95-B5E7-C560219828AE}"/>
              </a:ext>
            </a:extLst>
          </p:cNvPr>
          <p:cNvSpPr>
            <a:spLocks noGrp="1"/>
          </p:cNvSpPr>
          <p:nvPr>
            <p:ph idx="1"/>
          </p:nvPr>
        </p:nvSpPr>
        <p:spPr/>
        <p:txBody>
          <a:bodyPr/>
          <a:lstStyle/>
          <a:p>
            <a:r>
              <a:rPr lang="zh-TW" altLang="en-US" dirty="0"/>
              <a:t>層次迴歸分析</a:t>
            </a:r>
            <a:r>
              <a:rPr lang="en-US" altLang="zh-TW" dirty="0"/>
              <a:t>(hierarchical regression analysis)</a:t>
            </a:r>
            <a:r>
              <a:rPr lang="zh-TW" altLang="en-US" dirty="0"/>
              <a:t>用於確定駕駛者疲勞駕駛行為的預測指標，分成以下</a:t>
            </a:r>
            <a:r>
              <a:rPr lang="en-US" altLang="zh-TW" dirty="0"/>
              <a:t>3</a:t>
            </a:r>
            <a:r>
              <a:rPr lang="zh-TW" altLang="en-US" dirty="0"/>
              <a:t>步分析：</a:t>
            </a:r>
            <a:endParaRPr lang="en-US" altLang="zh-TW" dirty="0"/>
          </a:p>
          <a:p>
            <a:pPr marL="731520" lvl="1" indent="-457200">
              <a:buFont typeface="+mj-lt"/>
              <a:buAutoNum type="arabicPeriod"/>
            </a:pPr>
            <a:r>
              <a:rPr lang="zh-TW" altLang="en-US" dirty="0"/>
              <a:t>檢查性別、年齡、駕駛經驗、睡眠品質、疲勞歷史</a:t>
            </a:r>
            <a:endParaRPr lang="en-US" altLang="zh-TW" dirty="0"/>
          </a:p>
          <a:p>
            <a:pPr marL="731520" lvl="1" indent="-457200">
              <a:buFont typeface="+mj-lt"/>
              <a:buAutoNum type="arabicPeriod"/>
            </a:pPr>
            <a:r>
              <a:rPr lang="zh-TW" altLang="en-US" dirty="0"/>
              <a:t>檢查態度、主觀規範、感知行為控制的影響</a:t>
            </a:r>
            <a:endParaRPr lang="en-US" altLang="zh-TW" dirty="0"/>
          </a:p>
          <a:p>
            <a:pPr marL="731520" lvl="1" indent="-457200">
              <a:buFont typeface="+mj-lt"/>
              <a:buAutoNum type="arabicPeriod"/>
            </a:pPr>
            <a:r>
              <a:rPr lang="zh-TW" altLang="en-US" dirty="0"/>
              <a:t>控制疲勞駕駛意圖的作用</a:t>
            </a:r>
            <a:endParaRPr lang="en-US" altLang="zh-TW" dirty="0"/>
          </a:p>
          <a:p>
            <a:r>
              <a:rPr lang="zh-TW" altLang="en-US" dirty="0"/>
              <a:t>第</a:t>
            </a:r>
            <a:r>
              <a:rPr lang="en-US" altLang="zh-TW" dirty="0"/>
              <a:t>1</a:t>
            </a:r>
            <a:r>
              <a:rPr lang="zh-TW" altLang="en-US" dirty="0"/>
              <a:t>步，發現只有年齡和疲勞歷史才是重要的預測指標</a:t>
            </a:r>
            <a:endParaRPr lang="en-US" altLang="zh-TW" dirty="0"/>
          </a:p>
          <a:p>
            <a:r>
              <a:rPr lang="zh-TW" altLang="en-US" dirty="0"/>
              <a:t>第</a:t>
            </a:r>
            <a:r>
              <a:rPr lang="en-US" altLang="zh-TW" dirty="0"/>
              <a:t>2</a:t>
            </a:r>
            <a:r>
              <a:rPr lang="zh-TW" altLang="en-US" dirty="0"/>
              <a:t>步，發現隨著年齡的增長，主觀規範和感知行為控制為重要預測指標</a:t>
            </a:r>
            <a:endParaRPr lang="en-US" altLang="zh-TW" dirty="0"/>
          </a:p>
          <a:p>
            <a:r>
              <a:rPr lang="zh-TW" altLang="en-US" dirty="0"/>
              <a:t>第</a:t>
            </a:r>
            <a:r>
              <a:rPr lang="en-US" altLang="zh-TW" dirty="0"/>
              <a:t>3</a:t>
            </a:r>
            <a:r>
              <a:rPr lang="zh-TW" altLang="en-US" dirty="0"/>
              <a:t>步，疲勞駕駛意圖也是重要預測指標</a:t>
            </a:r>
          </a:p>
        </p:txBody>
      </p:sp>
      <p:pic>
        <p:nvPicPr>
          <p:cNvPr id="5" name="圖片 4">
            <a:extLst>
              <a:ext uri="{FF2B5EF4-FFF2-40B4-BE49-F238E27FC236}">
                <a16:creationId xmlns:a16="http://schemas.microsoft.com/office/drawing/2014/main" id="{177C7395-6E56-4BEF-995F-C34009645B3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1538" y="1448782"/>
            <a:ext cx="11301274" cy="5031719"/>
          </a:xfrm>
          <a:prstGeom prst="rect">
            <a:avLst/>
          </a:prstGeom>
        </p:spPr>
      </p:pic>
      <p:sp>
        <p:nvSpPr>
          <p:cNvPr id="6" name="矩形 5">
            <a:extLst>
              <a:ext uri="{FF2B5EF4-FFF2-40B4-BE49-F238E27FC236}">
                <a16:creationId xmlns:a16="http://schemas.microsoft.com/office/drawing/2014/main" id="{5C47CA54-64A1-4EE3-9DC5-0B9B9665BC79}"/>
              </a:ext>
            </a:extLst>
          </p:cNvPr>
          <p:cNvSpPr/>
          <p:nvPr/>
        </p:nvSpPr>
        <p:spPr>
          <a:xfrm>
            <a:off x="5184559" y="2618912"/>
            <a:ext cx="843379" cy="195309"/>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7" name="矩形 6">
            <a:extLst>
              <a:ext uri="{FF2B5EF4-FFF2-40B4-BE49-F238E27FC236}">
                <a16:creationId xmlns:a16="http://schemas.microsoft.com/office/drawing/2014/main" id="{6E95E9BA-A0C3-48E9-9B37-49DA10E8A22B}"/>
              </a:ext>
            </a:extLst>
          </p:cNvPr>
          <p:cNvSpPr/>
          <p:nvPr/>
        </p:nvSpPr>
        <p:spPr>
          <a:xfrm>
            <a:off x="5184559" y="3249350"/>
            <a:ext cx="843378" cy="195309"/>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矩形 7">
            <a:extLst>
              <a:ext uri="{FF2B5EF4-FFF2-40B4-BE49-F238E27FC236}">
                <a16:creationId xmlns:a16="http://schemas.microsoft.com/office/drawing/2014/main" id="{97771F1F-DEE5-4D19-8FFF-118EB9AC6035}"/>
              </a:ext>
            </a:extLst>
          </p:cNvPr>
          <p:cNvSpPr/>
          <p:nvPr/>
        </p:nvSpPr>
        <p:spPr>
          <a:xfrm>
            <a:off x="8071282" y="3974998"/>
            <a:ext cx="843379" cy="195309"/>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 name="矩形 8">
            <a:extLst>
              <a:ext uri="{FF2B5EF4-FFF2-40B4-BE49-F238E27FC236}">
                <a16:creationId xmlns:a16="http://schemas.microsoft.com/office/drawing/2014/main" id="{A1FF7E22-442B-4B75-84FF-DDF4D9102493}"/>
              </a:ext>
            </a:extLst>
          </p:cNvPr>
          <p:cNvSpPr/>
          <p:nvPr/>
        </p:nvSpPr>
        <p:spPr>
          <a:xfrm>
            <a:off x="8071282" y="4188063"/>
            <a:ext cx="843379" cy="195309"/>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 name="矩形 9">
            <a:extLst>
              <a:ext uri="{FF2B5EF4-FFF2-40B4-BE49-F238E27FC236}">
                <a16:creationId xmlns:a16="http://schemas.microsoft.com/office/drawing/2014/main" id="{86E3279E-0317-4D69-ADC7-E32B18C4FC66}"/>
              </a:ext>
            </a:extLst>
          </p:cNvPr>
          <p:cNvSpPr/>
          <p:nvPr/>
        </p:nvSpPr>
        <p:spPr>
          <a:xfrm>
            <a:off x="10991214" y="4697766"/>
            <a:ext cx="843379" cy="195309"/>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1349156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A3662EA-3C37-4C50-AD43-5260A6D68AFC}"/>
              </a:ext>
            </a:extLst>
          </p:cNvPr>
          <p:cNvSpPr>
            <a:spLocks noGrp="1"/>
          </p:cNvSpPr>
          <p:nvPr>
            <p:ph type="title"/>
          </p:nvPr>
        </p:nvSpPr>
        <p:spPr/>
        <p:txBody>
          <a:bodyPr/>
          <a:lstStyle/>
          <a:p>
            <a:r>
              <a:rPr lang="zh-TW" altLang="en-US" dirty="0"/>
              <a:t>討論與結論</a:t>
            </a:r>
          </a:p>
        </p:txBody>
      </p:sp>
      <p:sp>
        <p:nvSpPr>
          <p:cNvPr id="3" name="內容版面配置區 2">
            <a:extLst>
              <a:ext uri="{FF2B5EF4-FFF2-40B4-BE49-F238E27FC236}">
                <a16:creationId xmlns:a16="http://schemas.microsoft.com/office/drawing/2014/main" id="{506AED81-069C-4C10-836E-8F7B07CA73F2}"/>
              </a:ext>
            </a:extLst>
          </p:cNvPr>
          <p:cNvSpPr>
            <a:spLocks noGrp="1"/>
          </p:cNvSpPr>
          <p:nvPr>
            <p:ph idx="1"/>
          </p:nvPr>
        </p:nvSpPr>
        <p:spPr/>
        <p:txBody>
          <a:bodyPr/>
          <a:lstStyle/>
          <a:p>
            <a:r>
              <a:rPr lang="zh-TW" altLang="en-US" dirty="0"/>
              <a:t>針對疲勞駕駛行為設計有效的</a:t>
            </a:r>
            <a:r>
              <a:rPr lang="en-US" altLang="zh-TW" dirty="0"/>
              <a:t>TPB</a:t>
            </a:r>
            <a:r>
              <a:rPr lang="zh-TW" altLang="en-US" dirty="0"/>
              <a:t>問卷，並檢查</a:t>
            </a:r>
            <a:r>
              <a:rPr lang="en-US" altLang="zh-TW" dirty="0"/>
              <a:t>TPB</a:t>
            </a:r>
            <a:r>
              <a:rPr lang="zh-TW" altLang="en-US" dirty="0"/>
              <a:t>在預測疲勞駕駛意圖和行為方面的功效。</a:t>
            </a:r>
            <a:endParaRPr lang="en-US" altLang="zh-TW" dirty="0"/>
          </a:p>
          <a:p>
            <a:r>
              <a:rPr lang="zh-TW" altLang="en-US" dirty="0"/>
              <a:t>在人口統計學變量中，年齡是唯一一個重要的預測指標，與</a:t>
            </a:r>
            <a:r>
              <a:rPr lang="en-US" altLang="zh-TW" dirty="0"/>
              <a:t>Watling et al.(2015)</a:t>
            </a:r>
            <a:r>
              <a:rPr lang="zh-TW" altLang="en-US" dirty="0"/>
              <a:t>研究結果類似，年輕的駕駛主在睏倦時更有可能會繼續駕駛；而性別和駕駛經驗並不是疲勞駕駛行為的重要預測指標。</a:t>
            </a:r>
            <a:endParaRPr lang="en-US" altLang="zh-TW" dirty="0"/>
          </a:p>
          <a:p>
            <a:r>
              <a:rPr lang="zh-TW" altLang="en-US" dirty="0"/>
              <a:t>在</a:t>
            </a:r>
            <a:r>
              <a:rPr lang="en-US" altLang="zh-TW" dirty="0"/>
              <a:t>TPB</a:t>
            </a:r>
            <a:r>
              <a:rPr lang="zh-TW" altLang="en-US" dirty="0"/>
              <a:t>結果中，唯一不能顯著預測疲勞駕駛行為的變量是態度，可能原因為態度在因素分析時僅採用兩個項目；態度缺乏特定的法律和先進的技術來測試，可能會使得人們放下警惕</a:t>
            </a:r>
          </a:p>
        </p:txBody>
      </p:sp>
    </p:spTree>
    <p:extLst>
      <p:ext uri="{BB962C8B-B14F-4D97-AF65-F5344CB8AC3E}">
        <p14:creationId xmlns:p14="http://schemas.microsoft.com/office/powerpoint/2010/main" val="1740493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57193A4-1547-4661-9FF5-D50E42DC625B}"/>
              </a:ext>
            </a:extLst>
          </p:cNvPr>
          <p:cNvSpPr>
            <a:spLocks noGrp="1"/>
          </p:cNvSpPr>
          <p:nvPr>
            <p:ph type="title"/>
          </p:nvPr>
        </p:nvSpPr>
        <p:spPr/>
        <p:txBody>
          <a:bodyPr/>
          <a:lstStyle/>
          <a:p>
            <a:r>
              <a:rPr lang="zh-TW" altLang="en-US" dirty="0"/>
              <a:t>簡介</a:t>
            </a:r>
          </a:p>
        </p:txBody>
      </p:sp>
      <p:sp>
        <p:nvSpPr>
          <p:cNvPr id="3" name="內容版面配置區 2">
            <a:extLst>
              <a:ext uri="{FF2B5EF4-FFF2-40B4-BE49-F238E27FC236}">
                <a16:creationId xmlns:a16="http://schemas.microsoft.com/office/drawing/2014/main" id="{F24818FD-2709-40A8-8D7B-A33C98B57422}"/>
              </a:ext>
            </a:extLst>
          </p:cNvPr>
          <p:cNvSpPr>
            <a:spLocks noGrp="1"/>
          </p:cNvSpPr>
          <p:nvPr>
            <p:ph idx="1"/>
          </p:nvPr>
        </p:nvSpPr>
        <p:spPr/>
        <p:txBody>
          <a:bodyPr>
            <a:normAutofit/>
          </a:bodyPr>
          <a:lstStyle/>
          <a:p>
            <a:r>
              <a:rPr lang="zh-TW" altLang="en-US" dirty="0"/>
              <a:t>疲勞駕駛是世界上致命和非致命道路交通事故的主要原因之一。嚴重的事故中多達</a:t>
            </a:r>
            <a:r>
              <a:rPr lang="en-US" altLang="zh-TW" dirty="0"/>
              <a:t>20%</a:t>
            </a:r>
            <a:r>
              <a:rPr lang="zh-TW" altLang="en-US" dirty="0"/>
              <a:t>可能是由於疲勞駕駛而造成的</a:t>
            </a:r>
            <a:r>
              <a:rPr lang="en-US" altLang="zh-TW" dirty="0"/>
              <a:t>(Connor et al., 2002;</a:t>
            </a:r>
            <a:r>
              <a:rPr lang="zh-TW" altLang="en-US" dirty="0"/>
              <a:t> </a:t>
            </a:r>
            <a:r>
              <a:rPr lang="en-US" altLang="zh-TW" dirty="0" err="1"/>
              <a:t>Kecklund</a:t>
            </a:r>
            <a:r>
              <a:rPr lang="zh-TW" altLang="en-US" dirty="0"/>
              <a:t> </a:t>
            </a:r>
            <a:r>
              <a:rPr lang="en-US" altLang="zh-TW" dirty="0"/>
              <a:t>et</a:t>
            </a:r>
            <a:r>
              <a:rPr lang="zh-TW" altLang="en-US" dirty="0"/>
              <a:t> </a:t>
            </a:r>
            <a:r>
              <a:rPr lang="en-US" altLang="zh-TW" dirty="0"/>
              <a:t>al.,</a:t>
            </a:r>
            <a:r>
              <a:rPr lang="zh-TW" altLang="en-US" dirty="0"/>
              <a:t> </a:t>
            </a:r>
            <a:r>
              <a:rPr lang="en-US" altLang="zh-TW" dirty="0"/>
              <a:t>2012)</a:t>
            </a:r>
            <a:r>
              <a:rPr lang="zh-TW" altLang="en-US" dirty="0"/>
              <a:t>。</a:t>
            </a:r>
            <a:endParaRPr lang="en-US" altLang="zh-TW" dirty="0"/>
          </a:p>
          <a:p>
            <a:r>
              <a:rPr lang="zh-TW" altLang="en-US" dirty="0"/>
              <a:t>過於疲勞會導致無法安全駕駛，但根據</a:t>
            </a:r>
            <a:r>
              <a:rPr lang="en-US" altLang="zh-TW" dirty="0"/>
              <a:t>Ontario</a:t>
            </a:r>
            <a:r>
              <a:rPr lang="zh-TW" altLang="en-US" dirty="0"/>
              <a:t>地區的調查顯示，</a:t>
            </a:r>
            <a:r>
              <a:rPr lang="en-US" altLang="zh-TW" dirty="0"/>
              <a:t>58.6%</a:t>
            </a:r>
            <a:r>
              <a:rPr lang="zh-TW" altLang="en-US" dirty="0"/>
              <a:t>的駕駛者承認他們有時即使感到疲勞或想睡覺還是會繼續駕駛，</a:t>
            </a:r>
            <a:r>
              <a:rPr lang="en-US" altLang="zh-TW" dirty="0"/>
              <a:t>14.5%</a:t>
            </a:r>
            <a:r>
              <a:rPr lang="zh-TW" altLang="en-US" dirty="0"/>
              <a:t>的受測者則承認在過去一年中，開車時曾經睡著或打瞌睡</a:t>
            </a:r>
            <a:r>
              <a:rPr lang="en-US" altLang="zh-TW" dirty="0"/>
              <a:t>(</a:t>
            </a:r>
            <a:r>
              <a:rPr lang="en-US" altLang="zh-TW" dirty="0" err="1"/>
              <a:t>Vanlaar</a:t>
            </a:r>
            <a:r>
              <a:rPr lang="en-US" altLang="zh-TW" dirty="0"/>
              <a:t> et al., 2008)</a:t>
            </a:r>
            <a:r>
              <a:rPr lang="zh-TW" altLang="en-US" dirty="0"/>
              <a:t>。</a:t>
            </a:r>
            <a:endParaRPr lang="en-US" altLang="zh-TW" dirty="0"/>
          </a:p>
          <a:p>
            <a:r>
              <a:rPr lang="zh-TW" altLang="en-US" dirty="0"/>
              <a:t>疲勞會導致身體和精神疾病，會使得注意力、記憶、反應時間、手眼協調性和警惕醒有負面影響</a:t>
            </a:r>
            <a:r>
              <a:rPr lang="en-US" altLang="zh-TW" dirty="0"/>
              <a:t>(Gall, 2006; Caldwell, 2009)</a:t>
            </a:r>
            <a:r>
              <a:rPr lang="zh-TW" altLang="en-US" dirty="0"/>
              <a:t>。</a:t>
            </a:r>
            <a:endParaRPr lang="en-US" altLang="zh-TW" dirty="0"/>
          </a:p>
        </p:txBody>
      </p:sp>
    </p:spTree>
    <p:extLst>
      <p:ext uri="{BB962C8B-B14F-4D97-AF65-F5344CB8AC3E}">
        <p14:creationId xmlns:p14="http://schemas.microsoft.com/office/powerpoint/2010/main" val="2851265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7D6A0D0C-79D6-4CD5-B433-AC25E718B57D}"/>
              </a:ext>
            </a:extLst>
          </p:cNvPr>
          <p:cNvSpPr>
            <a:spLocks noGrp="1"/>
          </p:cNvSpPr>
          <p:nvPr>
            <p:ph idx="1"/>
          </p:nvPr>
        </p:nvSpPr>
        <p:spPr>
          <a:xfrm>
            <a:off x="1143000" y="609601"/>
            <a:ext cx="9872871" cy="5486400"/>
          </a:xfrm>
        </p:spPr>
        <p:txBody>
          <a:bodyPr anchor="ctr">
            <a:normAutofit/>
          </a:bodyPr>
          <a:lstStyle/>
          <a:p>
            <a:r>
              <a:rPr lang="zh-TW" altLang="en-US" dirty="0"/>
              <a:t>許多駕駛者可以檢視到自己疲勞程度的變化，並決定是否繼續駕駛</a:t>
            </a:r>
            <a:r>
              <a:rPr lang="en-US" altLang="zh-TW" dirty="0"/>
              <a:t>(Williamson et al.,2014)</a:t>
            </a:r>
            <a:r>
              <a:rPr lang="zh-TW" altLang="en-US" dirty="0"/>
              <a:t>，但由於時間壓力或靠近目的地，可能會決定繼續駕駛，而忽略危險</a:t>
            </a:r>
            <a:r>
              <a:rPr lang="en-US" altLang="zh-TW" dirty="0"/>
              <a:t>(Armstrong et al., 2010; </a:t>
            </a:r>
            <a:r>
              <a:rPr lang="en-US" altLang="zh-TW" dirty="0" err="1"/>
              <a:t>Nordbakke</a:t>
            </a:r>
            <a:r>
              <a:rPr lang="en-US" altLang="zh-TW" dirty="0"/>
              <a:t> and </a:t>
            </a:r>
            <a:r>
              <a:rPr lang="en-US" altLang="zh-TW" dirty="0" err="1"/>
              <a:t>Sagberg</a:t>
            </a:r>
            <a:r>
              <a:rPr lang="en-US" altLang="zh-TW" dirty="0"/>
              <a:t>, 2007)</a:t>
            </a:r>
            <a:r>
              <a:rPr lang="en-US" altLang="zh-TW" dirty="0">
                <a:sym typeface="Wingdings" panose="05000000000000000000" pitchFamily="2" charset="2"/>
              </a:rPr>
              <a:t></a:t>
            </a:r>
            <a:r>
              <a:rPr lang="zh-TW" altLang="en-US" dirty="0">
                <a:sym typeface="Wingdings" panose="05000000000000000000" pitchFamily="2" charset="2"/>
              </a:rPr>
              <a:t>取決於意圖和駕駛意願，而不是沒有疲勞感。</a:t>
            </a:r>
            <a:endParaRPr lang="zh-TW" altLang="en-US" dirty="0"/>
          </a:p>
          <a:p>
            <a:r>
              <a:rPr lang="zh-TW" altLang="en-US" dirty="0"/>
              <a:t>許多研究研究了是什麼因素影響疲勞駕駛時持續駕駛的意願。在人口因素方面，年輕到中年駕駛者和男性駕駛者在感到睏倦時時駕駛，有最高的頻率和最低的感知風險</a:t>
            </a:r>
            <a:r>
              <a:rPr lang="en-US" altLang="zh-TW" dirty="0"/>
              <a:t>(</a:t>
            </a:r>
            <a:r>
              <a:rPr lang="en-US" altLang="zh-TW" dirty="0" err="1"/>
              <a:t>Obst</a:t>
            </a:r>
            <a:r>
              <a:rPr lang="en-US" altLang="zh-TW" dirty="0"/>
              <a:t> et al., 2011)</a:t>
            </a:r>
            <a:r>
              <a:rPr lang="zh-TW" altLang="en-US" dirty="0"/>
              <a:t>；外部因素則包括不良的睡眠狀態、長時間工作</a:t>
            </a:r>
            <a:r>
              <a:rPr lang="en-US" altLang="zh-TW" dirty="0"/>
              <a:t>(Berg and </a:t>
            </a:r>
            <a:r>
              <a:rPr lang="en-US" altLang="zh-TW" dirty="0" err="1"/>
              <a:t>Landstr</a:t>
            </a:r>
            <a:r>
              <a:rPr lang="az-Cyrl-AZ" altLang="zh-TW" dirty="0"/>
              <a:t>ӧ</a:t>
            </a:r>
            <a:r>
              <a:rPr lang="en-US" altLang="zh-TW" dirty="0"/>
              <a:t>m, 2006)</a:t>
            </a:r>
            <a:r>
              <a:rPr lang="zh-TW" altLang="en-US" dirty="0"/>
              <a:t>，一天當中醒著的時間</a:t>
            </a:r>
            <a:r>
              <a:rPr lang="en-US" altLang="zh-TW" dirty="0"/>
              <a:t>(Li et al., 2010)</a:t>
            </a:r>
            <a:r>
              <a:rPr lang="zh-TW" altLang="en-US" dirty="0"/>
              <a:t>均會造成嚴重的事故。內部因素則為性格、態度、動機和風險感知</a:t>
            </a:r>
            <a:r>
              <a:rPr lang="en-US" altLang="zh-TW" dirty="0"/>
              <a:t>(</a:t>
            </a:r>
            <a:r>
              <a:rPr lang="nb-NO" altLang="zh-TW" dirty="0"/>
              <a:t>Watling, 2014; Watling et al., 2014</a:t>
            </a:r>
            <a:r>
              <a:rPr lang="en-US" altLang="zh-TW" dirty="0"/>
              <a:t>)</a:t>
            </a:r>
            <a:r>
              <a:rPr lang="zh-TW" altLang="en-US" dirty="0"/>
              <a:t>。</a:t>
            </a:r>
            <a:endParaRPr lang="en-US" altLang="zh-TW" dirty="0"/>
          </a:p>
          <a:p>
            <a:pPr marL="45720" indent="0">
              <a:buNone/>
            </a:pPr>
            <a:r>
              <a:rPr lang="en-US" altLang="zh-TW" b="1" dirty="0">
                <a:solidFill>
                  <a:srgbClr val="0070C0"/>
                </a:solidFill>
                <a:sym typeface="Wingdings" panose="05000000000000000000" pitchFamily="2" charset="2"/>
              </a:rPr>
              <a:t></a:t>
            </a:r>
            <a:r>
              <a:rPr lang="zh-TW" altLang="en-US" b="1" dirty="0">
                <a:solidFill>
                  <a:srgbClr val="0070C0"/>
                </a:solidFill>
                <a:sym typeface="Wingdings" panose="05000000000000000000" pitchFamily="2" charset="2"/>
              </a:rPr>
              <a:t>計劃行為理論</a:t>
            </a:r>
            <a:r>
              <a:rPr lang="en-US" altLang="zh-TW" b="1" dirty="0">
                <a:solidFill>
                  <a:srgbClr val="0070C0"/>
                </a:solidFill>
                <a:sym typeface="Wingdings" panose="05000000000000000000" pitchFamily="2" charset="2"/>
              </a:rPr>
              <a:t></a:t>
            </a:r>
            <a:r>
              <a:rPr lang="zh-TW" altLang="en-US" b="1" dirty="0">
                <a:solidFill>
                  <a:srgbClr val="0070C0"/>
                </a:solidFill>
                <a:sym typeface="Wingdings" panose="05000000000000000000" pitchFamily="2" charset="2"/>
              </a:rPr>
              <a:t>作為研究影響人們在疲勞時繼續駕駛的決策的社會心理因素的框架</a:t>
            </a:r>
            <a:endParaRPr lang="en-US" altLang="zh-TW" b="1" dirty="0">
              <a:solidFill>
                <a:srgbClr val="0070C0"/>
              </a:solidFill>
            </a:endParaRPr>
          </a:p>
        </p:txBody>
      </p:sp>
    </p:spTree>
    <p:extLst>
      <p:ext uri="{BB962C8B-B14F-4D97-AF65-F5344CB8AC3E}">
        <p14:creationId xmlns:p14="http://schemas.microsoft.com/office/powerpoint/2010/main" val="1910640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A45E2A7-FEC9-49F8-BEAE-09C34BF25ECD}"/>
              </a:ext>
            </a:extLst>
          </p:cNvPr>
          <p:cNvSpPr>
            <a:spLocks noGrp="1"/>
          </p:cNvSpPr>
          <p:nvPr>
            <p:ph type="title"/>
          </p:nvPr>
        </p:nvSpPr>
        <p:spPr/>
        <p:txBody>
          <a:bodyPr>
            <a:normAutofit fontScale="90000"/>
          </a:bodyPr>
          <a:lstStyle/>
          <a:p>
            <a:r>
              <a:rPr lang="zh-TW" altLang="en-US" dirty="0"/>
              <a:t>計劃行為理論</a:t>
            </a:r>
            <a:r>
              <a:rPr lang="en-US" altLang="zh-TW" dirty="0"/>
              <a:t>(TPB, Theory of Planned </a:t>
            </a:r>
            <a:r>
              <a:rPr lang="en-US" altLang="zh-TW" dirty="0" err="1"/>
              <a:t>Behaviour</a:t>
            </a:r>
            <a:r>
              <a:rPr lang="en-US" altLang="zh-TW" dirty="0"/>
              <a:t>)</a:t>
            </a:r>
            <a:endParaRPr lang="zh-TW" altLang="en-US" dirty="0"/>
          </a:p>
        </p:txBody>
      </p:sp>
      <p:sp>
        <p:nvSpPr>
          <p:cNvPr id="3" name="內容版面配置區 2">
            <a:extLst>
              <a:ext uri="{FF2B5EF4-FFF2-40B4-BE49-F238E27FC236}">
                <a16:creationId xmlns:a16="http://schemas.microsoft.com/office/drawing/2014/main" id="{D644DCA1-28B3-4E74-9C6F-09D763FB6D93}"/>
              </a:ext>
            </a:extLst>
          </p:cNvPr>
          <p:cNvSpPr>
            <a:spLocks noGrp="1"/>
          </p:cNvSpPr>
          <p:nvPr>
            <p:ph idx="1"/>
          </p:nvPr>
        </p:nvSpPr>
        <p:spPr/>
        <p:txBody>
          <a:bodyPr>
            <a:normAutofit/>
          </a:bodyPr>
          <a:lstStyle/>
          <a:p>
            <a:r>
              <a:rPr lang="zh-TW" altLang="en-US" dirty="0"/>
              <a:t>一種理性行為理論，主要用於解釋個體的行為決策過程</a:t>
            </a:r>
            <a:r>
              <a:rPr lang="en-US" altLang="zh-TW" dirty="0"/>
              <a:t>(</a:t>
            </a:r>
            <a:r>
              <a:rPr lang="en-US" altLang="zh-TW" dirty="0" err="1"/>
              <a:t>Ajzen</a:t>
            </a:r>
            <a:r>
              <a:rPr lang="en-US" altLang="zh-TW" dirty="0"/>
              <a:t>. 1991)</a:t>
            </a:r>
            <a:r>
              <a:rPr lang="zh-TW" altLang="en-US" dirty="0"/>
              <a:t>。</a:t>
            </a:r>
            <a:endParaRPr lang="en-US" altLang="zh-TW" dirty="0"/>
          </a:p>
          <a:p>
            <a:r>
              <a:rPr lang="zh-TW" altLang="en-US" dirty="0"/>
              <a:t>根據計劃理論行為，態度、主觀規範、知覺行為控制是共同影響意圖和行為的變量。</a:t>
            </a:r>
            <a:endParaRPr lang="en-US" altLang="zh-TW" dirty="0"/>
          </a:p>
          <a:p>
            <a:pPr marL="731520" lvl="1" indent="-457200">
              <a:buFont typeface="+mj-lt"/>
              <a:buAutoNum type="arabicPeriod"/>
            </a:pPr>
            <a:r>
              <a:rPr lang="zh-TW" altLang="en-US" dirty="0"/>
              <a:t>態度</a:t>
            </a:r>
            <a:r>
              <a:rPr lang="en-US" altLang="zh-TW" dirty="0"/>
              <a:t>(attitude)</a:t>
            </a:r>
            <a:r>
              <a:rPr lang="zh-TW" altLang="en-US" dirty="0"/>
              <a:t>：對某特定行為的正面或負面評價。</a:t>
            </a:r>
            <a:endParaRPr lang="en-US" altLang="zh-TW" dirty="0"/>
          </a:p>
          <a:p>
            <a:pPr marL="731520" lvl="1" indent="-457200">
              <a:buFont typeface="+mj-lt"/>
              <a:buAutoNum type="arabicPeriod"/>
            </a:pPr>
            <a:r>
              <a:rPr lang="zh-TW" altLang="en-US" dirty="0"/>
              <a:t>主觀規範</a:t>
            </a:r>
            <a:r>
              <a:rPr lang="en-US" altLang="zh-TW" dirty="0"/>
              <a:t>(subjective norm)</a:t>
            </a:r>
            <a:r>
              <a:rPr lang="zh-TW" altLang="en-US" dirty="0"/>
              <a:t>：個人在採取某特定行為時所感受到的社會壓力。</a:t>
            </a:r>
            <a:endParaRPr lang="en-US" altLang="zh-TW" dirty="0"/>
          </a:p>
          <a:p>
            <a:pPr marL="731520" lvl="1" indent="-457200">
              <a:buFont typeface="+mj-lt"/>
              <a:buAutoNum type="arabicPeriod"/>
            </a:pPr>
            <a:r>
              <a:rPr lang="zh-TW" altLang="en-US" dirty="0"/>
              <a:t>感知行為控制</a:t>
            </a:r>
            <a:r>
              <a:rPr lang="en-US" altLang="zh-TW" dirty="0"/>
              <a:t>(perceived behavior control)</a:t>
            </a:r>
            <a:r>
              <a:rPr lang="zh-TW" altLang="en-US" dirty="0"/>
              <a:t>：人們對自己行為的控制程度。</a:t>
            </a:r>
            <a:endParaRPr lang="en-US" altLang="zh-TW" dirty="0"/>
          </a:p>
          <a:p>
            <a:r>
              <a:rPr lang="zh-TW" altLang="en-US" dirty="0"/>
              <a:t>在許多道路安全環境中，計劃行為理論已經被證明了優於其他理論方法，包括交通違法行為</a:t>
            </a:r>
            <a:r>
              <a:rPr lang="en-US" altLang="zh-TW" dirty="0"/>
              <a:t>(</a:t>
            </a:r>
            <a:r>
              <a:rPr lang="en-US" altLang="zh-TW" dirty="0" err="1"/>
              <a:t>Castanier</a:t>
            </a:r>
            <a:r>
              <a:rPr lang="zh-TW" altLang="en-US" dirty="0"/>
              <a:t> </a:t>
            </a:r>
            <a:r>
              <a:rPr lang="en-US" altLang="zh-TW" dirty="0"/>
              <a:t>et al., 2013)</a:t>
            </a:r>
            <a:r>
              <a:rPr lang="zh-TW" altLang="en-US" dirty="0"/>
              <a:t>、超速駕駛</a:t>
            </a:r>
            <a:r>
              <a:rPr lang="en-US" altLang="zh-TW" dirty="0"/>
              <a:t>(Chen</a:t>
            </a:r>
            <a:r>
              <a:rPr lang="zh-TW" altLang="en-US" dirty="0"/>
              <a:t> </a:t>
            </a:r>
            <a:r>
              <a:rPr lang="en-US" altLang="zh-TW" dirty="0"/>
              <a:t>and Chen, 2011)</a:t>
            </a:r>
            <a:r>
              <a:rPr lang="zh-TW" altLang="en-US" dirty="0"/>
              <a:t>、行人違法穿越馬路</a:t>
            </a:r>
            <a:r>
              <a:rPr lang="en-US" altLang="zh-TW" dirty="0"/>
              <a:t>(Zhou et al., 2009)</a:t>
            </a:r>
            <a:r>
              <a:rPr lang="zh-TW" altLang="en-US" dirty="0"/>
              <a:t>、駕駛者使用手機</a:t>
            </a:r>
            <a:r>
              <a:rPr lang="en-US" altLang="zh-TW" dirty="0"/>
              <a:t>(</a:t>
            </a:r>
            <a:r>
              <a:rPr lang="en-US" altLang="zh-TW" dirty="0" err="1"/>
              <a:t>Gauld</a:t>
            </a:r>
            <a:r>
              <a:rPr lang="en-US" altLang="zh-TW" dirty="0"/>
              <a:t> et al., 2014; </a:t>
            </a:r>
            <a:r>
              <a:rPr lang="en-US" altLang="zh-TW" dirty="0" err="1"/>
              <a:t>Shahrzad</a:t>
            </a:r>
            <a:r>
              <a:rPr lang="en-US" altLang="zh-TW" dirty="0"/>
              <a:t> et al., 2016)</a:t>
            </a:r>
          </a:p>
        </p:txBody>
      </p:sp>
    </p:spTree>
    <p:extLst>
      <p:ext uri="{BB962C8B-B14F-4D97-AF65-F5344CB8AC3E}">
        <p14:creationId xmlns:p14="http://schemas.microsoft.com/office/powerpoint/2010/main" val="4165350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7C9D49F-22DC-4A68-B549-2BDFABCE77C0}"/>
              </a:ext>
            </a:extLst>
          </p:cNvPr>
          <p:cNvSpPr>
            <a:spLocks noGrp="1"/>
          </p:cNvSpPr>
          <p:nvPr>
            <p:ph type="title"/>
          </p:nvPr>
        </p:nvSpPr>
        <p:spPr/>
        <p:txBody>
          <a:bodyPr/>
          <a:lstStyle/>
          <a:p>
            <a:r>
              <a:rPr lang="zh-TW" altLang="en-US" dirty="0"/>
              <a:t>實驗程序</a:t>
            </a:r>
          </a:p>
        </p:txBody>
      </p:sp>
      <p:sp>
        <p:nvSpPr>
          <p:cNvPr id="3" name="內容版面配置區 2">
            <a:extLst>
              <a:ext uri="{FF2B5EF4-FFF2-40B4-BE49-F238E27FC236}">
                <a16:creationId xmlns:a16="http://schemas.microsoft.com/office/drawing/2014/main" id="{51D737C6-D2DF-4DB4-B3AC-0E678777BB6E}"/>
              </a:ext>
            </a:extLst>
          </p:cNvPr>
          <p:cNvSpPr>
            <a:spLocks noGrp="1"/>
          </p:cNvSpPr>
          <p:nvPr>
            <p:ph idx="1"/>
          </p:nvPr>
        </p:nvSpPr>
        <p:spPr/>
        <p:txBody>
          <a:bodyPr/>
          <a:lstStyle/>
          <a:p>
            <a:r>
              <a:rPr lang="zh-TW" altLang="en-US" dirty="0"/>
              <a:t>發放問卷一個月，在線調查，隨機分發</a:t>
            </a:r>
            <a:endParaRPr lang="en-US" altLang="zh-TW" dirty="0"/>
          </a:p>
          <a:p>
            <a:r>
              <a:rPr lang="zh-TW" altLang="en-US" dirty="0"/>
              <a:t>每個參與者根據電腦 </a:t>
            </a:r>
            <a:r>
              <a:rPr lang="en-US" altLang="zh-TW" dirty="0"/>
              <a:t>I</a:t>
            </a:r>
            <a:r>
              <a:rPr lang="zh-TW" altLang="en-US" dirty="0"/>
              <a:t> </a:t>
            </a:r>
            <a:r>
              <a:rPr lang="en-US" altLang="zh-TW" dirty="0"/>
              <a:t>P</a:t>
            </a:r>
            <a:r>
              <a:rPr lang="zh-TW" altLang="en-US" dirty="0"/>
              <a:t> 地址只能完成一次問卷填寫</a:t>
            </a:r>
            <a:endParaRPr lang="en-US" altLang="zh-TW" dirty="0"/>
          </a:p>
          <a:p>
            <a:r>
              <a:rPr lang="zh-TW" altLang="en-US" dirty="0"/>
              <a:t>問卷包括：簡介、人口統計資料、</a:t>
            </a:r>
            <a:r>
              <a:rPr lang="en-US" altLang="zh-TW" dirty="0"/>
              <a:t>TPB</a:t>
            </a:r>
            <a:r>
              <a:rPr lang="zh-TW" altLang="en-US" dirty="0"/>
              <a:t>項目</a:t>
            </a:r>
            <a:endParaRPr lang="en-US" altLang="zh-TW" dirty="0"/>
          </a:p>
          <a:p>
            <a:r>
              <a:rPr lang="zh-TW" altLang="en-US" dirty="0"/>
              <a:t>參與者需填</a:t>
            </a:r>
            <a:r>
              <a:rPr lang="en-US" altLang="zh-TW" dirty="0"/>
              <a:t>15</a:t>
            </a:r>
            <a:r>
              <a:rPr lang="zh-TW" altLang="en-US" dirty="0"/>
              <a:t>分鐘的問卷調查，並在填完問卷後，與他們聯絡並獲得補償</a:t>
            </a:r>
            <a:endParaRPr lang="en-US" altLang="zh-TW" dirty="0"/>
          </a:p>
          <a:p>
            <a:r>
              <a:rPr lang="zh-TW" altLang="en-US" dirty="0"/>
              <a:t>總共取得了</a:t>
            </a:r>
            <a:r>
              <a:rPr lang="en-US" altLang="zh-TW" dirty="0"/>
              <a:t>242</a:t>
            </a:r>
            <a:r>
              <a:rPr lang="zh-TW" altLang="en-US" dirty="0"/>
              <a:t>份問卷</a:t>
            </a:r>
            <a:endParaRPr lang="en-US" altLang="zh-TW" dirty="0"/>
          </a:p>
          <a:p>
            <a:r>
              <a:rPr lang="en-US" altLang="zh-TW" dirty="0"/>
              <a:t>TPB</a:t>
            </a:r>
            <a:r>
              <a:rPr lang="zh-TW" altLang="en-US" dirty="0"/>
              <a:t>項目是根據</a:t>
            </a:r>
            <a:r>
              <a:rPr lang="en-US" altLang="zh-TW" dirty="0" err="1"/>
              <a:t>Ajzen</a:t>
            </a:r>
            <a:r>
              <a:rPr lang="zh-TW" altLang="en-US" dirty="0"/>
              <a:t>的標準</a:t>
            </a:r>
            <a:r>
              <a:rPr lang="en-US" altLang="zh-TW" dirty="0"/>
              <a:t>TPB</a:t>
            </a:r>
            <a:r>
              <a:rPr lang="zh-TW" altLang="en-US" dirty="0"/>
              <a:t>量表與先前對疲勞駕駛研究而設計的，為</a:t>
            </a:r>
            <a:r>
              <a:rPr lang="en-US" altLang="zh-TW" dirty="0"/>
              <a:t>5</a:t>
            </a:r>
            <a:r>
              <a:rPr lang="zh-TW" altLang="en-US" dirty="0"/>
              <a:t>分制量表，</a:t>
            </a:r>
            <a:r>
              <a:rPr lang="en-US" altLang="zh-TW" dirty="0"/>
              <a:t>(1=</a:t>
            </a:r>
            <a:r>
              <a:rPr lang="zh-TW" altLang="en-US" dirty="0"/>
              <a:t>完全不同意，</a:t>
            </a:r>
            <a:r>
              <a:rPr lang="en-US" altLang="zh-TW" dirty="0"/>
              <a:t>5=</a:t>
            </a:r>
            <a:r>
              <a:rPr lang="zh-TW" altLang="en-US" dirty="0"/>
              <a:t>非常同意</a:t>
            </a:r>
            <a:r>
              <a:rPr lang="en-US" altLang="zh-TW" dirty="0"/>
              <a:t>)</a:t>
            </a:r>
            <a:r>
              <a:rPr lang="zh-TW" altLang="en-US" dirty="0"/>
              <a:t>。</a:t>
            </a:r>
          </a:p>
        </p:txBody>
      </p:sp>
    </p:spTree>
    <p:extLst>
      <p:ext uri="{BB962C8B-B14F-4D97-AF65-F5344CB8AC3E}">
        <p14:creationId xmlns:p14="http://schemas.microsoft.com/office/powerpoint/2010/main" val="3381357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E7DCD65-F18A-4C43-B794-6CECD05A71FD}"/>
              </a:ext>
            </a:extLst>
          </p:cNvPr>
          <p:cNvSpPr>
            <a:spLocks noGrp="1"/>
          </p:cNvSpPr>
          <p:nvPr>
            <p:ph type="title"/>
          </p:nvPr>
        </p:nvSpPr>
        <p:spPr/>
        <p:txBody>
          <a:bodyPr/>
          <a:lstStyle/>
          <a:p>
            <a:r>
              <a:rPr lang="zh-TW" altLang="en-US" dirty="0"/>
              <a:t>態度</a:t>
            </a:r>
            <a:r>
              <a:rPr lang="en-US" altLang="zh-TW" dirty="0"/>
              <a:t>(SA)</a:t>
            </a:r>
            <a:endParaRPr lang="zh-TW" altLang="en-US" dirty="0"/>
          </a:p>
        </p:txBody>
      </p:sp>
      <p:sp>
        <p:nvSpPr>
          <p:cNvPr id="3" name="內容版面配置區 2">
            <a:extLst>
              <a:ext uri="{FF2B5EF4-FFF2-40B4-BE49-F238E27FC236}">
                <a16:creationId xmlns:a16="http://schemas.microsoft.com/office/drawing/2014/main" id="{BD4CDEE2-EA12-4756-908E-A8246BC02C1F}"/>
              </a:ext>
            </a:extLst>
          </p:cNvPr>
          <p:cNvSpPr>
            <a:spLocks noGrp="1"/>
          </p:cNvSpPr>
          <p:nvPr>
            <p:ph idx="1"/>
          </p:nvPr>
        </p:nvSpPr>
        <p:spPr/>
        <p:txBody>
          <a:bodyPr>
            <a:normAutofit fontScale="92500" lnSpcReduction="10000"/>
          </a:bodyPr>
          <a:lstStyle/>
          <a:p>
            <a:pPr marL="502920" indent="-457200">
              <a:buFont typeface="+mj-lt"/>
              <a:buAutoNum type="arabicPeriod"/>
            </a:pPr>
            <a:r>
              <a:rPr lang="zh-TW" altLang="en-US" dirty="0"/>
              <a:t>只要在開車路上更加小心，是可以長時間疲勞駕駛的</a:t>
            </a:r>
            <a:endParaRPr lang="en-US" altLang="zh-TW" dirty="0"/>
          </a:p>
          <a:p>
            <a:pPr marL="502920" indent="-457200">
              <a:buFont typeface="+mj-lt"/>
              <a:buAutoNum type="arabicPeriod"/>
            </a:pPr>
            <a:r>
              <a:rPr lang="zh-TW" altLang="en-US" dirty="0"/>
              <a:t>只要不疲勞駕駛太長時間就可以了</a:t>
            </a:r>
            <a:endParaRPr lang="en-US" altLang="zh-TW" dirty="0"/>
          </a:p>
          <a:p>
            <a:pPr marL="502920" indent="-457200">
              <a:buFont typeface="+mj-lt"/>
              <a:buAutoNum type="arabicPeriod"/>
            </a:pPr>
            <a:r>
              <a:rPr lang="zh-TW" altLang="en-US" dirty="0"/>
              <a:t>只要沒有因為疲勞駕駛太久而發生事故就好</a:t>
            </a:r>
            <a:endParaRPr lang="en-US" altLang="zh-TW" dirty="0"/>
          </a:p>
          <a:p>
            <a:pPr marL="502920" indent="-457200">
              <a:buFont typeface="+mj-lt"/>
              <a:buAutoNum type="arabicPeriod"/>
            </a:pPr>
            <a:r>
              <a:rPr lang="zh-TW" altLang="en-US" dirty="0"/>
              <a:t>你是否會在疲勞狀態下繼續駕駛</a:t>
            </a:r>
            <a:endParaRPr lang="en-US" altLang="zh-TW" dirty="0"/>
          </a:p>
          <a:p>
            <a:pPr marL="502920" indent="-457200">
              <a:buFont typeface="+mj-lt"/>
              <a:buAutoNum type="arabicPeriod"/>
            </a:pPr>
            <a:r>
              <a:rPr lang="zh-TW" altLang="en-US" dirty="0"/>
              <a:t>如果疲勞而停止開車，會浪費時間</a:t>
            </a:r>
            <a:endParaRPr lang="en-US" altLang="zh-TW" dirty="0"/>
          </a:p>
          <a:p>
            <a:pPr marL="502920" indent="-457200">
              <a:buFont typeface="+mj-lt"/>
              <a:buAutoNum type="arabicPeriod"/>
            </a:pPr>
            <a:r>
              <a:rPr lang="zh-TW" altLang="en-US" dirty="0"/>
              <a:t>疲勞駕駛可以節省時間</a:t>
            </a:r>
            <a:endParaRPr lang="en-US" altLang="zh-TW" dirty="0"/>
          </a:p>
          <a:p>
            <a:pPr marL="502920" indent="-457200">
              <a:buFont typeface="+mj-lt"/>
              <a:buAutoNum type="arabicPeriod"/>
            </a:pPr>
            <a:r>
              <a:rPr lang="zh-TW" altLang="en-US" dirty="0"/>
              <a:t>疲勞駕駛是安全的</a:t>
            </a:r>
            <a:endParaRPr lang="en-US" altLang="zh-TW" dirty="0"/>
          </a:p>
          <a:p>
            <a:pPr marL="502920" indent="-457200">
              <a:buFont typeface="+mj-lt"/>
              <a:buAutoNum type="arabicPeriod"/>
            </a:pPr>
            <a:r>
              <a:rPr lang="zh-TW" altLang="en-US" dirty="0"/>
              <a:t>疲勞駕駛是合法的</a:t>
            </a:r>
          </a:p>
        </p:txBody>
      </p:sp>
    </p:spTree>
    <p:extLst>
      <p:ext uri="{BB962C8B-B14F-4D97-AF65-F5344CB8AC3E}">
        <p14:creationId xmlns:p14="http://schemas.microsoft.com/office/powerpoint/2010/main" val="28490707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6D81DC8-1EB8-40C0-9980-95037A0001B9}"/>
              </a:ext>
            </a:extLst>
          </p:cNvPr>
          <p:cNvSpPr>
            <a:spLocks noGrp="1"/>
          </p:cNvSpPr>
          <p:nvPr>
            <p:ph type="title"/>
          </p:nvPr>
        </p:nvSpPr>
        <p:spPr/>
        <p:txBody>
          <a:bodyPr/>
          <a:lstStyle/>
          <a:p>
            <a:r>
              <a:rPr lang="zh-TW" altLang="en-US" dirty="0"/>
              <a:t>主觀規範</a:t>
            </a:r>
            <a:r>
              <a:rPr lang="en-US" altLang="zh-TW" dirty="0"/>
              <a:t>(SN)</a:t>
            </a:r>
            <a:endParaRPr lang="zh-TW" altLang="en-US" dirty="0"/>
          </a:p>
        </p:txBody>
      </p:sp>
      <p:sp>
        <p:nvSpPr>
          <p:cNvPr id="3" name="內容版面配置區 2">
            <a:extLst>
              <a:ext uri="{FF2B5EF4-FFF2-40B4-BE49-F238E27FC236}">
                <a16:creationId xmlns:a16="http://schemas.microsoft.com/office/drawing/2014/main" id="{AB98ED27-9F9A-44FA-8790-18D58384C0A0}"/>
              </a:ext>
            </a:extLst>
          </p:cNvPr>
          <p:cNvSpPr>
            <a:spLocks noGrp="1"/>
          </p:cNvSpPr>
          <p:nvPr>
            <p:ph idx="1"/>
          </p:nvPr>
        </p:nvSpPr>
        <p:spPr/>
        <p:txBody>
          <a:bodyPr/>
          <a:lstStyle/>
          <a:p>
            <a:r>
              <a:rPr lang="zh-TW" altLang="en-US" dirty="0"/>
              <a:t>社會影響主要來自朋友、家人、警察。</a:t>
            </a:r>
            <a:endParaRPr lang="en-US" altLang="zh-TW" dirty="0"/>
          </a:p>
          <a:p>
            <a:r>
              <a:rPr lang="zh-TW" altLang="en-US" dirty="0"/>
              <a:t>邀求受測者指出每一個人贊成或不贊成他們在疲勞時繼續開車的可能性</a:t>
            </a:r>
            <a:endParaRPr lang="en-US" altLang="zh-TW" dirty="0"/>
          </a:p>
          <a:p>
            <a:pPr marL="502920" indent="-457200">
              <a:buFont typeface="+mj-lt"/>
              <a:buAutoNum type="arabicPeriod"/>
            </a:pPr>
            <a:r>
              <a:rPr lang="zh-TW" altLang="en-US" dirty="0"/>
              <a:t>我疲勞時，朋友不會阻止我開車</a:t>
            </a:r>
            <a:endParaRPr lang="en-US" altLang="zh-TW" dirty="0"/>
          </a:p>
          <a:p>
            <a:pPr marL="502920" indent="-457200">
              <a:buFont typeface="+mj-lt"/>
              <a:buAutoNum type="arabicPeriod"/>
            </a:pPr>
            <a:r>
              <a:rPr lang="zh-TW" altLang="en-US" dirty="0"/>
              <a:t>我疲勞時，家人不會阻止我開車</a:t>
            </a:r>
            <a:endParaRPr lang="en-US" altLang="zh-TW" dirty="0"/>
          </a:p>
          <a:p>
            <a:pPr marL="502920" indent="-457200">
              <a:buFont typeface="+mj-lt"/>
              <a:buAutoNum type="arabicPeriod"/>
            </a:pPr>
            <a:r>
              <a:rPr lang="zh-TW" altLang="en-US" dirty="0"/>
              <a:t>警車不會對我</a:t>
            </a:r>
            <a:r>
              <a:rPr lang="en-US" altLang="zh-TW" dirty="0"/>
              <a:t>(</a:t>
            </a:r>
            <a:r>
              <a:rPr lang="zh-TW" altLang="en-US" dirty="0"/>
              <a:t>疲勞駕駛</a:t>
            </a:r>
            <a:r>
              <a:rPr lang="en-US" altLang="zh-TW" dirty="0"/>
              <a:t>)</a:t>
            </a:r>
            <a:r>
              <a:rPr lang="zh-TW" altLang="en-US" dirty="0"/>
              <a:t>開罰單</a:t>
            </a:r>
          </a:p>
        </p:txBody>
      </p:sp>
    </p:spTree>
    <p:extLst>
      <p:ext uri="{BB962C8B-B14F-4D97-AF65-F5344CB8AC3E}">
        <p14:creationId xmlns:p14="http://schemas.microsoft.com/office/powerpoint/2010/main" val="2840376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4842779-03F8-4C38-B869-1685686240B4}"/>
              </a:ext>
            </a:extLst>
          </p:cNvPr>
          <p:cNvSpPr>
            <a:spLocks noGrp="1"/>
          </p:cNvSpPr>
          <p:nvPr>
            <p:ph type="title"/>
          </p:nvPr>
        </p:nvSpPr>
        <p:spPr/>
        <p:txBody>
          <a:bodyPr/>
          <a:lstStyle/>
          <a:p>
            <a:r>
              <a:rPr lang="zh-TW" altLang="en-US" dirty="0"/>
              <a:t>感知行為控制</a:t>
            </a:r>
            <a:r>
              <a:rPr lang="en-US" altLang="zh-TW" dirty="0"/>
              <a:t>(PBC)</a:t>
            </a:r>
            <a:endParaRPr lang="zh-TW" altLang="en-US" dirty="0"/>
          </a:p>
        </p:txBody>
      </p:sp>
      <p:sp>
        <p:nvSpPr>
          <p:cNvPr id="3" name="內容版面配置區 2">
            <a:extLst>
              <a:ext uri="{FF2B5EF4-FFF2-40B4-BE49-F238E27FC236}">
                <a16:creationId xmlns:a16="http://schemas.microsoft.com/office/drawing/2014/main" id="{0BA1E892-51AE-4614-868A-FFE9A8A70DDD}"/>
              </a:ext>
            </a:extLst>
          </p:cNvPr>
          <p:cNvSpPr>
            <a:spLocks noGrp="1"/>
          </p:cNvSpPr>
          <p:nvPr>
            <p:ph idx="1"/>
          </p:nvPr>
        </p:nvSpPr>
        <p:spPr/>
        <p:txBody>
          <a:bodyPr/>
          <a:lstStyle/>
          <a:p>
            <a:pPr marL="502920" indent="-457200">
              <a:buFont typeface="+mj-lt"/>
              <a:buAutoNum type="arabicPeriod"/>
            </a:pPr>
            <a:r>
              <a:rPr lang="zh-TW" altLang="en-US" dirty="0"/>
              <a:t>疲勞時，我相信我可以快速地應對所有緊急狀況</a:t>
            </a:r>
            <a:endParaRPr lang="en-US" altLang="zh-TW" dirty="0"/>
          </a:p>
          <a:p>
            <a:pPr marL="502920" indent="-457200">
              <a:buFont typeface="+mj-lt"/>
              <a:buAutoNum type="arabicPeriod"/>
            </a:pPr>
            <a:r>
              <a:rPr lang="zh-TW" altLang="en-US" dirty="0"/>
              <a:t>疲勞時，我感覺我自己完全可以控制自己在做什麼</a:t>
            </a:r>
            <a:endParaRPr lang="en-US" altLang="zh-TW" dirty="0"/>
          </a:p>
          <a:p>
            <a:pPr marL="502920" indent="-457200">
              <a:buFont typeface="+mj-lt"/>
              <a:buAutoNum type="arabicPeriod"/>
            </a:pPr>
            <a:r>
              <a:rPr lang="zh-TW" altLang="en-US" dirty="0"/>
              <a:t>疲勞時，我不擔心任何狀況，我會採取有效的應對政策</a:t>
            </a:r>
          </a:p>
        </p:txBody>
      </p:sp>
    </p:spTree>
    <p:extLst>
      <p:ext uri="{BB962C8B-B14F-4D97-AF65-F5344CB8AC3E}">
        <p14:creationId xmlns:p14="http://schemas.microsoft.com/office/powerpoint/2010/main" val="12789116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131687A-0C01-4B6B-9D31-9F4C196EB497}"/>
              </a:ext>
            </a:extLst>
          </p:cNvPr>
          <p:cNvSpPr>
            <a:spLocks noGrp="1"/>
          </p:cNvSpPr>
          <p:nvPr>
            <p:ph type="title"/>
          </p:nvPr>
        </p:nvSpPr>
        <p:spPr/>
        <p:txBody>
          <a:bodyPr/>
          <a:lstStyle/>
          <a:p>
            <a:r>
              <a:rPr lang="zh-TW" altLang="en-US" dirty="0"/>
              <a:t>疲勞駕駛意圖</a:t>
            </a:r>
            <a:r>
              <a:rPr lang="en-US" altLang="zh-TW" dirty="0"/>
              <a:t>(SBI)</a:t>
            </a:r>
            <a:endParaRPr lang="zh-TW" altLang="en-US" dirty="0"/>
          </a:p>
        </p:txBody>
      </p:sp>
      <p:sp>
        <p:nvSpPr>
          <p:cNvPr id="3" name="內容版面配置區 2">
            <a:extLst>
              <a:ext uri="{FF2B5EF4-FFF2-40B4-BE49-F238E27FC236}">
                <a16:creationId xmlns:a16="http://schemas.microsoft.com/office/drawing/2014/main" id="{2A6E7CE8-3A7B-4524-AE0C-429FD38EA97D}"/>
              </a:ext>
            </a:extLst>
          </p:cNvPr>
          <p:cNvSpPr>
            <a:spLocks noGrp="1"/>
          </p:cNvSpPr>
          <p:nvPr>
            <p:ph idx="1"/>
          </p:nvPr>
        </p:nvSpPr>
        <p:spPr/>
        <p:txBody>
          <a:bodyPr/>
          <a:lstStyle/>
          <a:p>
            <a:r>
              <a:rPr lang="zh-TW" altLang="en-US" dirty="0"/>
              <a:t>疲勞駕駛主要發生於：工作幾小時後、熬夜後、身體不舒服時、長途駕駛</a:t>
            </a:r>
            <a:endParaRPr lang="en-US" altLang="zh-TW" dirty="0"/>
          </a:p>
          <a:p>
            <a:r>
              <a:rPr lang="zh-TW" altLang="en-US" dirty="0"/>
              <a:t>評估駕駛者的疲勞駕駛意圖，並詢問未來</a:t>
            </a:r>
            <a:r>
              <a:rPr lang="en-US" altLang="zh-TW" dirty="0"/>
              <a:t>6</a:t>
            </a:r>
            <a:r>
              <a:rPr lang="zh-TW" altLang="en-US" dirty="0"/>
              <a:t>個月中的情況</a:t>
            </a:r>
            <a:endParaRPr lang="en-US" altLang="zh-TW" dirty="0"/>
          </a:p>
          <a:p>
            <a:pPr marL="502920" indent="-457200">
              <a:buFont typeface="+mj-lt"/>
              <a:buAutoNum type="arabicPeriod"/>
            </a:pPr>
            <a:r>
              <a:rPr lang="zh-TW" altLang="en-US" dirty="0"/>
              <a:t>在工作數小時後繼續駕駛</a:t>
            </a:r>
            <a:endParaRPr lang="en-US" altLang="zh-TW" dirty="0"/>
          </a:p>
          <a:p>
            <a:pPr marL="502920" indent="-457200">
              <a:buFont typeface="+mj-lt"/>
              <a:buAutoNum type="arabicPeriod"/>
            </a:pPr>
            <a:r>
              <a:rPr lang="zh-TW" altLang="en-US" dirty="0"/>
              <a:t>熬夜後繼續駕駛</a:t>
            </a:r>
            <a:endParaRPr lang="en-US" altLang="zh-TW" dirty="0"/>
          </a:p>
          <a:p>
            <a:pPr marL="502920" indent="-457200">
              <a:buFont typeface="+mj-lt"/>
              <a:buAutoNum type="arabicPeriod"/>
            </a:pPr>
            <a:r>
              <a:rPr lang="zh-TW" altLang="en-US" dirty="0"/>
              <a:t>感覺不舒服時繼續駕駛</a:t>
            </a:r>
            <a:endParaRPr lang="en-US" altLang="zh-TW" dirty="0"/>
          </a:p>
          <a:p>
            <a:pPr marL="502920" indent="-457200">
              <a:buFont typeface="+mj-lt"/>
              <a:buAutoNum type="arabicPeriod"/>
            </a:pPr>
            <a:r>
              <a:rPr lang="zh-TW" altLang="en-US" dirty="0"/>
              <a:t>長途駕駛後繼續駕駛</a:t>
            </a:r>
            <a:endParaRPr lang="en-US" altLang="zh-TW" dirty="0"/>
          </a:p>
          <a:p>
            <a:pPr marL="502920" indent="-457200">
              <a:buFont typeface="+mj-lt"/>
              <a:buAutoNum type="arabicPeriod"/>
            </a:pPr>
            <a:endParaRPr lang="zh-TW" altLang="en-US" dirty="0"/>
          </a:p>
        </p:txBody>
      </p:sp>
    </p:spTree>
    <p:extLst>
      <p:ext uri="{BB962C8B-B14F-4D97-AF65-F5344CB8AC3E}">
        <p14:creationId xmlns:p14="http://schemas.microsoft.com/office/powerpoint/2010/main" val="3538889813"/>
      </p:ext>
    </p:extLst>
  </p:cSld>
  <p:clrMapOvr>
    <a:masterClrMapping/>
  </p:clrMapOvr>
</p:sld>
</file>

<file path=ppt/theme/theme1.xml><?xml version="1.0" encoding="utf-8"?>
<a:theme xmlns:a="http://schemas.openxmlformats.org/drawingml/2006/main" name="基礎">
  <a:themeElements>
    <a:clrScheme name="基礎">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基礎">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基礎">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ACC63D00-1EE0-4159-BF5A-6FF02000B710}"/>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基礎</Template>
  <TotalTime>284</TotalTime>
  <Words>2183</Words>
  <Application>Microsoft Office PowerPoint</Application>
  <PresentationFormat>寬螢幕</PresentationFormat>
  <Paragraphs>109</Paragraphs>
  <Slides>15</Slides>
  <Notes>9</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15</vt:i4>
      </vt:variant>
    </vt:vector>
  </HeadingPairs>
  <TitlesOfParts>
    <vt:vector size="21" baseType="lpstr">
      <vt:lpstr>微軟正黑體</vt:lpstr>
      <vt:lpstr>新細明體</vt:lpstr>
      <vt:lpstr>Calibri</vt:lpstr>
      <vt:lpstr>Corbel</vt:lpstr>
      <vt:lpstr>Wingdings</vt:lpstr>
      <vt:lpstr>基礎</vt:lpstr>
      <vt:lpstr>Why do drivers continue driving while fatigued?  An application of the theory of planned behavior</vt:lpstr>
      <vt:lpstr>簡介</vt:lpstr>
      <vt:lpstr>PowerPoint 簡報</vt:lpstr>
      <vt:lpstr>計劃行為理論(TPB, Theory of Planned Behaviour)</vt:lpstr>
      <vt:lpstr>實驗程序</vt:lpstr>
      <vt:lpstr>態度(SA)</vt:lpstr>
      <vt:lpstr>主觀規範(SN)</vt:lpstr>
      <vt:lpstr>感知行為控制(PBC)</vt:lpstr>
      <vt:lpstr>疲勞駕駛意圖(SBI)</vt:lpstr>
      <vt:lpstr>疲勞駕駛行為(SB)</vt:lpstr>
      <vt:lpstr>基本資料</vt:lpstr>
      <vt:lpstr>探索性因素分析(EFA)</vt:lpstr>
      <vt:lpstr>睡眠品質和疲勞歷史差異</vt:lpstr>
      <vt:lpstr>疲勞駕駛行為的預測因素</vt:lpstr>
      <vt:lpstr>討論與結論</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邱郁茹</dc:creator>
  <cp:lastModifiedBy>邱郁茹</cp:lastModifiedBy>
  <cp:revision>20</cp:revision>
  <dcterms:created xsi:type="dcterms:W3CDTF">2020-07-13T08:30:34Z</dcterms:created>
  <dcterms:modified xsi:type="dcterms:W3CDTF">2020-08-19T05:59:37Z</dcterms:modified>
</cp:coreProperties>
</file>